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8" r:id="rId6"/>
    <p:sldId id="282" r:id="rId7"/>
    <p:sldId id="275" r:id="rId8"/>
    <p:sldId id="271" r:id="rId9"/>
    <p:sldId id="281" r:id="rId10"/>
    <p:sldId id="277" r:id="rId11"/>
    <p:sldId id="279" r:id="rId12"/>
    <p:sldId id="262" r:id="rId13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3387C1-8EFB-44F7-8485-D662F1CF7333}" type="datetime1">
              <a:rPr lang="en-GB" smtClean="0"/>
              <a:t>03/10/2025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D6434E-09F1-48C0-A525-B5A7008B7802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en-GB"/>
              <a:t>How presentation will benefit audience: Adult learners are more interested in a subject if they know how or why it is important to them.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en-GB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2674CE4-FBD8-4481-AEFB-CA53E599A745}" type="slidenum">
              <a:rPr lang="en-GB" noProof="0" smtClean="0"/>
              <a:t>5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0561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557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B4AAD351-6347-4318-B935-1E0F1B6A61D6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EB87B0-5071-4BC9-A19F-C3269318028C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en-GB" noProof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en-GB" noProof="0"/>
              <a:t>Click to edit Master text styles</a:t>
            </a:r>
          </a:p>
          <a:p>
            <a:pPr lvl="1" rtl="0" eaLnBrk="1" latinLnBrk="0" hangingPunct="1"/>
            <a:r>
              <a:rPr lang="en-GB" noProof="0"/>
              <a:t>Second level</a:t>
            </a:r>
          </a:p>
          <a:p>
            <a:pPr lvl="2" rtl="0" eaLnBrk="1" latinLnBrk="0" hangingPunct="1"/>
            <a:r>
              <a:rPr lang="en-GB" noProof="0"/>
              <a:t>Third level</a:t>
            </a:r>
          </a:p>
          <a:p>
            <a:pPr lvl="3" rtl="0" eaLnBrk="1" latinLnBrk="0" hangingPunct="1"/>
            <a:r>
              <a:rPr lang="en-GB" noProof="0"/>
              <a:t>Fourth level</a:t>
            </a:r>
          </a:p>
          <a:p>
            <a:pPr lvl="4" rtl="0" eaLnBrk="1" latinLnBrk="0" hangingPunct="1"/>
            <a:r>
              <a:rPr lang="en-GB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B4CBB3-9133-42BF-BC20-6F6E1888C21F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23539-3F81-4F1E-A9B7-5CE0C1986E23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kumimoji="0"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854DA5-E4EE-42EA-9BC9-3160B1480769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A1BF5D-7537-4BA8-9976-6302714DE26C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8E4797-21F6-4D41-B035-97FEABB63BCE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4EC45D07-A3FD-40EE-BB45-F5E3D0F2E1C8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FFDAF9-DFA9-4947-9568-03347A66D233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en-GB" noProof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9D711C-098E-40E1-BE23-CFCA1FAB8359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n-US" noProof="0"/>
              <a:t>Click icon to add picture</a:t>
            </a:r>
            <a:endParaRPr kumimoji="0"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9A7A2F-7C81-4F05-8B4D-4983D3740BAF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8B045440-74F0-4B44-BEF6-1040C3E911E1}" type="datetime1">
              <a:rPr lang="en-GB" noProof="0" smtClean="0"/>
              <a:t>03/10/2025</a:t>
            </a:fld>
            <a:endParaRPr lang="en-GB" noProof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GB"/>
              <a:t>Devolution of Services and Assets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/>
              <a:t>Rother District Council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15569E-7E92-B37F-A293-B1C193388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1053" y="5249257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304" y="582561"/>
            <a:ext cx="10972800" cy="1066800"/>
          </a:xfrm>
        </p:spPr>
        <p:txBody>
          <a:bodyPr rtlCol="0">
            <a:normAutofit/>
          </a:bodyPr>
          <a:lstStyle/>
          <a:p>
            <a:pPr rtl="0"/>
            <a:r>
              <a:rPr lang="en-GB" sz="5400" dirty="0"/>
              <a:t> </a:t>
            </a:r>
            <a:r>
              <a:rPr lang="en-GB" sz="6000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22" y="1649361"/>
            <a:ext cx="11926529" cy="4505633"/>
          </a:xfrm>
        </p:spPr>
        <p:txBody>
          <a:bodyPr rtlCol="0">
            <a:noAutofit/>
          </a:bodyPr>
          <a:lstStyle/>
          <a:p>
            <a:r>
              <a:rPr lang="en-GB" sz="4400" b="1" dirty="0"/>
              <a:t>Sustaining Local Services: </a:t>
            </a:r>
            <a:r>
              <a:rPr lang="en-GB" sz="4400" dirty="0"/>
              <a:t>a shared challenge  </a:t>
            </a:r>
          </a:p>
          <a:p>
            <a:r>
              <a:rPr lang="en-GB" sz="4400" dirty="0"/>
              <a:t>What is the Services and Assets Devolution Framework?</a:t>
            </a:r>
          </a:p>
          <a:p>
            <a:pPr rtl="0"/>
            <a:r>
              <a:rPr lang="en-GB" sz="4400" dirty="0"/>
              <a:t>Why now? </a:t>
            </a:r>
          </a:p>
          <a:p>
            <a:pPr rtl="0"/>
            <a:r>
              <a:rPr lang="en-GB" sz="4400" dirty="0"/>
              <a:t>Limitations on what can </a:t>
            </a:r>
            <a:r>
              <a:rPr lang="en-GB" sz="4400"/>
              <a:t>be devolved</a:t>
            </a:r>
            <a:endParaRPr lang="en-GB" sz="4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1E2A45-1D83-16D6-7A96-6D3EBAFDEB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971" y="4980368"/>
            <a:ext cx="1353429" cy="1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F458C-6FF2-3F92-E7E2-4606C444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13" y="701094"/>
            <a:ext cx="10972800" cy="1066800"/>
          </a:xfrm>
        </p:spPr>
        <p:txBody>
          <a:bodyPr>
            <a:normAutofit fontScale="90000"/>
          </a:bodyPr>
          <a:lstStyle/>
          <a:p>
            <a:r>
              <a:rPr lang="en-GB" sz="4400" b="1" dirty="0"/>
              <a:t>Sustaining Local Services: </a:t>
            </a:r>
            <a:r>
              <a:rPr lang="en-GB" sz="4400" dirty="0"/>
              <a:t>a shared challenge  </a:t>
            </a:r>
            <a:br>
              <a:rPr lang="en-GB" dirty="0"/>
            </a:b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991144-1BA9-D30D-8A28-A6222105ED35}"/>
              </a:ext>
            </a:extLst>
          </p:cNvPr>
          <p:cNvSpPr txBox="1"/>
          <p:nvPr/>
        </p:nvSpPr>
        <p:spPr>
          <a:xfrm>
            <a:off x="186813" y="1415845"/>
            <a:ext cx="11749547" cy="92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400" dirty="0"/>
              <a:t>The Council is mindful that the loss of services is a difficult message for residents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400" dirty="0"/>
              <a:t>The reasons for the cuts to local government in recent years are complex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400" dirty="0"/>
              <a:t>Ultimately, residents may need to pay more if they want to sustain some local services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400" dirty="0"/>
              <a:t>The Council is keen to work with communities to maximise opportunities to sustain local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400" dirty="0"/>
              <a:t>However, there are shared limitations and constraints on us all and it is important to recognise these.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74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9FF70-4386-BB5B-D4C8-279340ACA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613063"/>
            <a:ext cx="11788877" cy="1068253"/>
          </a:xfrm>
        </p:spPr>
        <p:txBody>
          <a:bodyPr>
            <a:noAutofit/>
          </a:bodyPr>
          <a:lstStyle/>
          <a:p>
            <a:r>
              <a:rPr lang="en-GB" sz="3800" dirty="0"/>
              <a:t>What is the Services and Assets Devolution Framework?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BD4B3-E3D9-19E4-D887-61603FB2D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948" y="1605186"/>
            <a:ext cx="11110452" cy="4933265"/>
          </a:xfrm>
        </p:spPr>
        <p:txBody>
          <a:bodyPr>
            <a:normAutofit/>
          </a:bodyPr>
          <a:lstStyle/>
          <a:p>
            <a:r>
              <a:rPr lang="en-GB" sz="3200" dirty="0"/>
              <a:t>The Framework provides the criteria against which the Council may devolve some local services and assets to parish and town councils and eligible community groups</a:t>
            </a:r>
          </a:p>
          <a:p>
            <a:pPr marL="109728" indent="0">
              <a:buNone/>
            </a:pPr>
            <a:endParaRPr lang="en-GB" sz="3200" dirty="0"/>
          </a:p>
          <a:p>
            <a:r>
              <a:rPr lang="en-GB" sz="3200" dirty="0"/>
              <a:t>The purpose of the Framework is to protect valued local services and assets that are at risk of being cut</a:t>
            </a:r>
          </a:p>
          <a:p>
            <a:endParaRPr lang="en-GB" sz="3200" dirty="0"/>
          </a:p>
          <a:p>
            <a:r>
              <a:rPr lang="en-GB" sz="3200" dirty="0"/>
              <a:t>Any party interested in having assets or services devolved must be familiar with the terms of the Framework</a:t>
            </a:r>
          </a:p>
          <a:p>
            <a:pPr marL="109728" indent="0">
              <a:buNone/>
            </a:pPr>
            <a:endParaRPr lang="en-GB" sz="2400" dirty="0"/>
          </a:p>
          <a:p>
            <a:pPr marL="109728" indent="0">
              <a:buNone/>
            </a:pPr>
            <a:endParaRPr lang="en-GB" sz="2000" dirty="0"/>
          </a:p>
          <a:p>
            <a:pPr marL="109728" indent="0">
              <a:buNone/>
            </a:pPr>
            <a:endParaRPr lang="en-GB" sz="2000" dirty="0"/>
          </a:p>
          <a:p>
            <a:pPr marL="109728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8916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E7D7B-642B-1481-4EF3-C881CB7D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64029"/>
            <a:ext cx="10972800" cy="1066800"/>
          </a:xfrm>
        </p:spPr>
        <p:txBody>
          <a:bodyPr/>
          <a:lstStyle/>
          <a:p>
            <a:r>
              <a:rPr lang="en-GB"/>
              <a:t>Framework for Devolution – Flowchart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91F6F2-83E4-E737-7122-7A181BDE0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336" y="511630"/>
            <a:ext cx="1213328" cy="1219199"/>
          </a:xfrm>
          <a:prstGeom prst="rect">
            <a:avLst/>
          </a:prstGeom>
        </p:spPr>
      </p:pic>
      <p:pic>
        <p:nvPicPr>
          <p:cNvPr id="7" name="Content Placeholder 6" descr="A diagram of a business plan&#10;&#10;AI-generated content may be incorrect.">
            <a:extLst>
              <a:ext uri="{FF2B5EF4-FFF2-40B4-BE49-F238E27FC236}">
                <a16:creationId xmlns:a16="http://schemas.microsoft.com/office/drawing/2014/main" id="{0BB41DA2-A9DA-DFEA-1F24-9C9C2C46C1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317372" y="1822375"/>
            <a:ext cx="3594966" cy="5035625"/>
          </a:xfr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96C1A33-21B5-637D-8DA5-5D1A12E18245}"/>
              </a:ext>
            </a:extLst>
          </p:cNvPr>
          <p:cNvCxnSpPr>
            <a:cxnSpLocks/>
          </p:cNvCxnSpPr>
          <p:nvPr/>
        </p:nvCxnSpPr>
        <p:spPr>
          <a:xfrm>
            <a:off x="6211892" y="2667000"/>
            <a:ext cx="104096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B48CFD4-346A-2315-8DBA-4509EA187DD5}"/>
              </a:ext>
            </a:extLst>
          </p:cNvPr>
          <p:cNvSpPr txBox="1"/>
          <p:nvPr/>
        </p:nvSpPr>
        <p:spPr>
          <a:xfrm>
            <a:off x="7252855" y="2556164"/>
            <a:ext cx="4457700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/>
              <a:t>RDC Assessment includes:</a:t>
            </a:r>
          </a:p>
          <a:p>
            <a:pPr marL="285750" indent="-285750">
              <a:buFontTx/>
              <a:buChar char="-"/>
            </a:pPr>
            <a:r>
              <a:rPr lang="en-GB"/>
              <a:t>Commercial opportunity </a:t>
            </a:r>
          </a:p>
          <a:p>
            <a:pPr marL="285750" indent="-285750">
              <a:buFontTx/>
              <a:buChar char="-"/>
            </a:pPr>
            <a:r>
              <a:rPr lang="en-GB"/>
              <a:t>Bio-diversity value</a:t>
            </a:r>
          </a:p>
          <a:p>
            <a:pPr marL="285750" indent="-285750">
              <a:buFontTx/>
              <a:buChar char="-"/>
            </a:pPr>
            <a:r>
              <a:rPr lang="en-GB"/>
              <a:t>Community value</a:t>
            </a:r>
          </a:p>
          <a:p>
            <a:pPr marL="285750" indent="-285750">
              <a:buFontTx/>
              <a:buChar char="-"/>
            </a:pPr>
            <a:r>
              <a:rPr lang="en-GB"/>
              <a:t>“Red Book” or open market value</a:t>
            </a:r>
          </a:p>
          <a:p>
            <a:pPr marL="285750" indent="-285750">
              <a:buFontTx/>
              <a:buChar char="-"/>
            </a:pPr>
            <a:r>
              <a:rPr lang="en-GB"/>
              <a:t>Legal constraint / ability to demonstrate best value in order to Devolve</a:t>
            </a:r>
            <a:endParaRPr lang="en-GB">
              <a:ea typeface="Calibri"/>
              <a:cs typeface="Calibri"/>
            </a:endParaRPr>
          </a:p>
          <a:p>
            <a:pPr marL="742950" lvl="1" indent="-285750">
              <a:buFontTx/>
              <a:buChar char="-"/>
            </a:pPr>
            <a:endParaRPr lang="en-GB"/>
          </a:p>
          <a:p>
            <a:pPr marL="285750" indent="-285750">
              <a:buFontTx/>
              <a:buChar char="-"/>
            </a:pPr>
            <a:endParaRPr lang="en-GB"/>
          </a:p>
          <a:p>
            <a:pPr marL="285750" indent="-285750">
              <a:buFontTx/>
              <a:buChar char="-"/>
            </a:pPr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65D871-A775-856C-81AE-B8A0E18546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93690" y="758537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92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61476-203C-44DB-C142-4B17F131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458" y="641555"/>
            <a:ext cx="10972800" cy="1066800"/>
          </a:xfrm>
        </p:spPr>
        <p:txBody>
          <a:bodyPr/>
          <a:lstStyle/>
          <a:p>
            <a:r>
              <a:rPr lang="en-GB" dirty="0"/>
              <a:t>Why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918CD-28B2-01ED-A3DF-6316F4590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8" y="1570997"/>
            <a:ext cx="10972800" cy="4928125"/>
          </a:xfrm>
        </p:spPr>
        <p:txBody>
          <a:bodyPr>
            <a:normAutofit/>
          </a:bodyPr>
          <a:lstStyle/>
          <a:p>
            <a:r>
              <a:rPr lang="en-GB" sz="3600" dirty="0"/>
              <a:t>Local Government Reorganisation will mean a new ‘unitary authority’ will replace Rother Council by March 2028</a:t>
            </a:r>
          </a:p>
          <a:p>
            <a:r>
              <a:rPr lang="en-GB" sz="3600" dirty="0"/>
              <a:t>If services and assets are not devolved, they will transfer to the new unitary authority – risk services are reduced or assets are sold</a:t>
            </a:r>
          </a:p>
          <a:p>
            <a:r>
              <a:rPr lang="en-GB" sz="3600" dirty="0"/>
              <a:t>The Council is mindful that the cost of these services will be challenging for many residents to afford</a:t>
            </a:r>
          </a:p>
          <a:p>
            <a:pPr marL="109728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CBA88E-3716-4929-3E16-4BF2C9AAFE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2395" y="458567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3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8960C-3A74-CD5B-3277-292E15A8D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64" y="758536"/>
            <a:ext cx="10972800" cy="1066800"/>
          </a:xfrm>
        </p:spPr>
        <p:txBody>
          <a:bodyPr/>
          <a:lstStyle/>
          <a:p>
            <a:r>
              <a:rPr lang="en-GB" dirty="0"/>
              <a:t>Limitations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8858F-4112-FF27-A7B3-AB188B035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64" y="1825336"/>
            <a:ext cx="10972800" cy="4325112"/>
          </a:xfrm>
        </p:spPr>
        <p:txBody>
          <a:bodyPr>
            <a:normAutofit/>
          </a:bodyPr>
          <a:lstStyle/>
          <a:p>
            <a:r>
              <a:rPr lang="en-GB" b="1" dirty="0"/>
              <a:t>Local Government Act 1972 </a:t>
            </a:r>
            <a:r>
              <a:rPr lang="en-GB" dirty="0"/>
              <a:t>– the Council cannot readily devolve assets that generate significant income or hold a significant financial value 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b="1" dirty="0"/>
              <a:t>Resources</a:t>
            </a:r>
            <a:r>
              <a:rPr lang="en-GB" dirty="0"/>
              <a:t> – the Council has limited resources and cannot guarantee that all assets identified can be devolved within LGR timeframes 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b="1" dirty="0"/>
              <a:t>Time</a:t>
            </a:r>
            <a:r>
              <a:rPr lang="en-GB" dirty="0"/>
              <a:t> – the devolution process takes time and there may be a lot of background work to complete. Note that a new Shadow Authority could veto disposals from December 2026.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44F1F9-98F7-929C-BFBE-93D6DB138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517" y="667042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3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8A077-206F-275C-A8BC-836586AC7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D00D-E226-3264-2F55-B39DCF5D1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58537"/>
            <a:ext cx="10972800" cy="1039090"/>
          </a:xfrm>
        </p:spPr>
        <p:txBody>
          <a:bodyPr>
            <a:normAutofit/>
          </a:bodyPr>
          <a:lstStyle/>
          <a:p>
            <a:r>
              <a:rPr lang="en-GB" dirty="0"/>
              <a:t>Limitations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22BC74A-FF7F-6FA6-787C-E34BF7A68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97627"/>
            <a:ext cx="10972800" cy="477690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3200" dirty="0"/>
              <a:t>Some assets will not be eligible for devolution. This may include:</a:t>
            </a:r>
          </a:p>
          <a:p>
            <a:endParaRPr lang="en-GB" sz="3200" dirty="0"/>
          </a:p>
          <a:p>
            <a:r>
              <a:rPr lang="en-GB" sz="3200" dirty="0"/>
              <a:t>Assets that generate significant income or are held to fulfil strategic priorities</a:t>
            </a:r>
          </a:p>
          <a:p>
            <a:r>
              <a:rPr lang="en-GB" sz="3200" dirty="0"/>
              <a:t>Assets held for future capital realisation</a:t>
            </a:r>
          </a:p>
          <a:p>
            <a:r>
              <a:rPr lang="en-GB" sz="3200" dirty="0"/>
              <a:t>Assets or land held for future development of a Council or partner scheme</a:t>
            </a:r>
          </a:p>
          <a:p>
            <a:r>
              <a:rPr lang="en-GB" sz="3200" dirty="0"/>
              <a:t>Vacant land or buildings that can generate a significant capital receipt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0E8F9BC-F68F-483C-D7C2-B93AB1CDD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3690" y="758537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69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607" y="2670465"/>
            <a:ext cx="5039591" cy="1066800"/>
          </a:xfrm>
        </p:spPr>
        <p:txBody>
          <a:bodyPr rtlCol="0">
            <a:normAutofit/>
          </a:bodyPr>
          <a:lstStyle/>
          <a:p>
            <a:pPr algn="ctr" rtl="0"/>
            <a:r>
              <a:rPr lang="en-GB" sz="6000"/>
              <a:t>Any questions?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E4F9E8-4F0E-73ED-9440-84BFDB5395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685" y="5048542"/>
            <a:ext cx="1146147" cy="1249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345_TF03460604.potx" id="{E7E0BD26-C043-45F4-96D1-04BA13E49D2C}" vid="{5436AFAD-CFB0-446B-836C-C3E13AB52501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8ba9b3-952f-4cc6-a592-42b8547cac36"/>
    <lcf76f155ced4ddcb4097134ff3c332f xmlns="477de09d-2a1a-4946-9256-fd270b1be88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1F44C4BB1AC5448408D6E2191F1968" ma:contentTypeVersion="14" ma:contentTypeDescription="Create a new document." ma:contentTypeScope="" ma:versionID="a0f4c840eb6b250dcc88076e4155209c">
  <xsd:schema xmlns:xsd="http://www.w3.org/2001/XMLSchema" xmlns:xs="http://www.w3.org/2001/XMLSchema" xmlns:p="http://schemas.microsoft.com/office/2006/metadata/properties" xmlns:ns2="477de09d-2a1a-4946-9256-fd270b1be884" xmlns:ns3="848ba9b3-952f-4cc6-a592-42b8547cac36" targetNamespace="http://schemas.microsoft.com/office/2006/metadata/properties" ma:root="true" ma:fieldsID="84fc5d53d81d27b280cb708530b57a0f" ns2:_="" ns3:_="">
    <xsd:import namespace="477de09d-2a1a-4946-9256-fd270b1be884"/>
    <xsd:import namespace="848ba9b3-952f-4cc6-a592-42b8547cac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7de09d-2a1a-4946-9256-fd270b1be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7549fa8-01e7-43f0-a20d-304fb53a2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ba9b3-952f-4cc6-a592-42b8547cac3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2f9f906-dc93-4e0b-95f9-62c7cbfd307c}" ma:internalName="TaxCatchAll" ma:showField="CatchAllData" ma:web="848ba9b3-952f-4cc6-a592-42b8547cac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83662D-72ED-4AB9-87CD-54EC3F6926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DA5376-6EF7-4339-B9F8-FEB936D1E0BA}">
  <ds:schemaRefs>
    <ds:schemaRef ds:uri="http://www.w3.org/XML/1998/namespace"/>
    <ds:schemaRef ds:uri="http://schemas.microsoft.com/office/2006/documentManagement/types"/>
    <ds:schemaRef ds:uri="848ba9b3-952f-4cc6-a592-42b8547cac36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477de09d-2a1a-4946-9256-fd270b1be88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E25E2D9-B580-420D-B216-7D8CAEA831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7de09d-2a1a-4946-9256-fd270b1be884"/>
    <ds:schemaRef ds:uri="848ba9b3-952f-4cc6-a592-42b8547cac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{6EB0992D-AD41-4635-A467-D9A0243831F9}tf03460604_win32</Template>
  <TotalTime>120</TotalTime>
  <Words>480</Words>
  <Application>Microsoft Office PowerPoint</Application>
  <PresentationFormat>Widescreen</PresentationFormat>
  <Paragraphs>68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Wingdings 2</vt:lpstr>
      <vt:lpstr>Training presentation</vt:lpstr>
      <vt:lpstr>Devolution of Services and Assets</vt:lpstr>
      <vt:lpstr> Overview</vt:lpstr>
      <vt:lpstr>Sustaining Local Services: a shared challenge   </vt:lpstr>
      <vt:lpstr>What is the Services and Assets Devolution Framework?</vt:lpstr>
      <vt:lpstr>Framework for Devolution – Flowchart </vt:lpstr>
      <vt:lpstr>Why Now?</vt:lpstr>
      <vt:lpstr>Limitations </vt:lpstr>
      <vt:lpstr>Limitations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Bethany Sedge</dc:creator>
  <cp:lastModifiedBy>Alice Nolan</cp:lastModifiedBy>
  <cp:revision>9</cp:revision>
  <dcterms:created xsi:type="dcterms:W3CDTF">2025-06-17T09:03:21Z</dcterms:created>
  <dcterms:modified xsi:type="dcterms:W3CDTF">2025-10-03T09:21:31Z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0x0101009E1F44C4BB1AC5448408D6E2191F1968</vt:lpwstr>
  </property>
</Properties>
</file>