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86"/>
  </p:notesMasterIdLst>
  <p:sldIdLst>
    <p:sldId id="355" r:id="rId5"/>
    <p:sldId id="362" r:id="rId6"/>
    <p:sldId id="286" r:id="rId7"/>
    <p:sldId id="299" r:id="rId8"/>
    <p:sldId id="300" r:id="rId9"/>
    <p:sldId id="301" r:id="rId10"/>
    <p:sldId id="303" r:id="rId11"/>
    <p:sldId id="349" r:id="rId12"/>
    <p:sldId id="374" r:id="rId13"/>
    <p:sldId id="376" r:id="rId14"/>
    <p:sldId id="308" r:id="rId15"/>
    <p:sldId id="291" r:id="rId16"/>
    <p:sldId id="358" r:id="rId17"/>
    <p:sldId id="292" r:id="rId18"/>
    <p:sldId id="262" r:id="rId19"/>
    <p:sldId id="314" r:id="rId20"/>
    <p:sldId id="313" r:id="rId21"/>
    <p:sldId id="315" r:id="rId22"/>
    <p:sldId id="316" r:id="rId23"/>
    <p:sldId id="317" r:id="rId24"/>
    <p:sldId id="318" r:id="rId25"/>
    <p:sldId id="319" r:id="rId26"/>
    <p:sldId id="284" r:id="rId27"/>
    <p:sldId id="377" r:id="rId28"/>
    <p:sldId id="309" r:id="rId29"/>
    <p:sldId id="334" r:id="rId30"/>
    <p:sldId id="260" r:id="rId31"/>
    <p:sldId id="337" r:id="rId32"/>
    <p:sldId id="310" r:id="rId33"/>
    <p:sldId id="325" r:id="rId34"/>
    <p:sldId id="326" r:id="rId35"/>
    <p:sldId id="327" r:id="rId36"/>
    <p:sldId id="328" r:id="rId37"/>
    <p:sldId id="329" r:id="rId38"/>
    <p:sldId id="330" r:id="rId39"/>
    <p:sldId id="321" r:id="rId40"/>
    <p:sldId id="346" r:id="rId41"/>
    <p:sldId id="322" r:id="rId42"/>
    <p:sldId id="323" r:id="rId43"/>
    <p:sldId id="265" r:id="rId44"/>
    <p:sldId id="353" r:id="rId45"/>
    <p:sldId id="503" r:id="rId46"/>
    <p:sldId id="505" r:id="rId47"/>
    <p:sldId id="506" r:id="rId48"/>
    <p:sldId id="507" r:id="rId49"/>
    <p:sldId id="381" r:id="rId50"/>
    <p:sldId id="470" r:id="rId51"/>
    <p:sldId id="369" r:id="rId52"/>
    <p:sldId id="333" r:id="rId53"/>
    <p:sldId id="277" r:id="rId54"/>
    <p:sldId id="512" r:id="rId55"/>
    <p:sldId id="338" r:id="rId56"/>
    <p:sldId id="472" r:id="rId57"/>
    <p:sldId id="471" r:id="rId58"/>
    <p:sldId id="477" r:id="rId59"/>
    <p:sldId id="293" r:id="rId60"/>
    <p:sldId id="478" r:id="rId61"/>
    <p:sldId id="484" r:id="rId62"/>
    <p:sldId id="485" r:id="rId63"/>
    <p:sldId id="289" r:id="rId64"/>
    <p:sldId id="297" r:id="rId65"/>
    <p:sldId id="298" r:id="rId66"/>
    <p:sldId id="486" r:id="rId67"/>
    <p:sldId id="488" r:id="rId68"/>
    <p:sldId id="497" r:id="rId69"/>
    <p:sldId id="491" r:id="rId70"/>
    <p:sldId id="498" r:id="rId71"/>
    <p:sldId id="501" r:id="rId72"/>
    <p:sldId id="499" r:id="rId73"/>
    <p:sldId id="500" r:id="rId74"/>
    <p:sldId id="502" r:id="rId75"/>
    <p:sldId id="492" r:id="rId76"/>
    <p:sldId id="493" r:id="rId77"/>
    <p:sldId id="494" r:id="rId78"/>
    <p:sldId id="495" r:id="rId79"/>
    <p:sldId id="496" r:id="rId80"/>
    <p:sldId id="360" r:id="rId81"/>
    <p:sldId id="475" r:id="rId82"/>
    <p:sldId id="302" r:id="rId83"/>
    <p:sldId id="382" r:id="rId84"/>
    <p:sldId id="295" r:id="rId8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er" initials="u" lastIdx="1" clrIdx="0">
    <p:extLst>
      <p:ext uri="{19B8F6BF-5375-455C-9EA6-DF929625EA0E}">
        <p15:presenceInfo xmlns:p15="http://schemas.microsoft.com/office/powerpoint/2012/main" userId="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D9D9"/>
    <a:srgbClr val="99FF99"/>
    <a:srgbClr val="CCFFCC"/>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61" autoAdjust="0"/>
    <p:restoredTop sz="94660"/>
  </p:normalViewPr>
  <p:slideViewPr>
    <p:cSldViewPr>
      <p:cViewPr varScale="1">
        <p:scale>
          <a:sx n="108" d="100"/>
          <a:sy n="108" d="100"/>
        </p:scale>
        <p:origin x="1722" y="102"/>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viewProps" Target="viewProps.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90" Type="http://schemas.openxmlformats.org/officeDocument/2006/relationships/theme" Target="theme/theme1.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92" Type="http://schemas.microsoft.com/office/2016/11/relationships/changesInfo" Target="changesInfos/changesInfo1.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commentAuthors" Target="commentAuthor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vid Young" userId="9af0b83ca64d41aa" providerId="LiveId" clId="{C7F0A463-8C9A-D041-A1EB-C4AB97EA1CDF}"/>
    <pc:docChg chg="modSld">
      <pc:chgData name="David Young" userId="9af0b83ca64d41aa" providerId="LiveId" clId="{C7F0A463-8C9A-D041-A1EB-C4AB97EA1CDF}" dt="2022-03-23T18:23:37.873" v="3" actId="1076"/>
      <pc:docMkLst>
        <pc:docMk/>
      </pc:docMkLst>
      <pc:sldChg chg="modSp">
        <pc:chgData name="David Young" userId="9af0b83ca64d41aa" providerId="LiveId" clId="{C7F0A463-8C9A-D041-A1EB-C4AB97EA1CDF}" dt="2022-03-23T18:22:51.473" v="2" actId="1076"/>
        <pc:sldMkLst>
          <pc:docMk/>
          <pc:sldMk cId="2501272862" sldId="362"/>
        </pc:sldMkLst>
        <pc:spChg chg="mod">
          <ac:chgData name="David Young" userId="9af0b83ca64d41aa" providerId="LiveId" clId="{C7F0A463-8C9A-D041-A1EB-C4AB97EA1CDF}" dt="2022-03-23T18:22:51.473" v="2" actId="1076"/>
          <ac:spMkLst>
            <pc:docMk/>
            <pc:sldMk cId="2501272862" sldId="362"/>
            <ac:spMk id="13" creationId="{05BFE75E-7810-4ACF-952E-F4BFD2004AAA}"/>
          </ac:spMkLst>
        </pc:spChg>
      </pc:sldChg>
      <pc:sldChg chg="modSp">
        <pc:chgData name="David Young" userId="9af0b83ca64d41aa" providerId="LiveId" clId="{C7F0A463-8C9A-D041-A1EB-C4AB97EA1CDF}" dt="2022-03-23T18:23:37.873" v="3" actId="1076"/>
        <pc:sldMkLst>
          <pc:docMk/>
          <pc:sldMk cId="267287110" sldId="382"/>
        </pc:sldMkLst>
        <pc:spChg chg="mod">
          <ac:chgData name="David Young" userId="9af0b83ca64d41aa" providerId="LiveId" clId="{C7F0A463-8C9A-D041-A1EB-C4AB97EA1CDF}" dt="2022-03-23T18:23:37.873" v="3" actId="1076"/>
          <ac:spMkLst>
            <pc:docMk/>
            <pc:sldMk cId="267287110" sldId="382"/>
            <ac:spMk id="3" creationId="{4D9BC1D3-D651-4EE4-80C8-461E5AAF5E13}"/>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2E64B2D-90CE-400D-9DAA-C51E107898FF}" type="datetimeFigureOut">
              <a:rPr lang="en-GB" smtClean="0"/>
              <a:t>23/03/2022</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E0573D0-CAEE-45E6-A748-29B7B49BC949}" type="slidenum">
              <a:rPr lang="en-GB" smtClean="0"/>
              <a:t>‹#›</a:t>
            </a:fld>
            <a:endParaRPr lang="en-GB"/>
          </a:p>
        </p:txBody>
      </p:sp>
    </p:spTree>
    <p:extLst>
      <p:ext uri="{BB962C8B-B14F-4D97-AF65-F5344CB8AC3E}">
        <p14:creationId xmlns:p14="http://schemas.microsoft.com/office/powerpoint/2010/main" val="9273385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E0573D0-CAEE-45E6-A748-29B7B49BC949}" type="slidenum">
              <a:rPr lang="en-GB" smtClean="0"/>
              <a:t>1</a:t>
            </a:fld>
            <a:endParaRPr lang="en-GB"/>
          </a:p>
        </p:txBody>
      </p:sp>
    </p:spTree>
    <p:extLst>
      <p:ext uri="{BB962C8B-B14F-4D97-AF65-F5344CB8AC3E}">
        <p14:creationId xmlns:p14="http://schemas.microsoft.com/office/powerpoint/2010/main" val="22022043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E0573D0-CAEE-45E6-A748-29B7B49BC949}" type="slidenum">
              <a:rPr lang="en-GB" smtClean="0"/>
              <a:t>2</a:t>
            </a:fld>
            <a:endParaRPr lang="en-GB"/>
          </a:p>
        </p:txBody>
      </p:sp>
    </p:spTree>
    <p:extLst>
      <p:ext uri="{BB962C8B-B14F-4D97-AF65-F5344CB8AC3E}">
        <p14:creationId xmlns:p14="http://schemas.microsoft.com/office/powerpoint/2010/main" val="36582406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E0573D0-CAEE-45E6-A748-29B7B49BC949}" type="slidenum">
              <a:rPr lang="en-GB" smtClean="0"/>
              <a:t>36</a:t>
            </a:fld>
            <a:endParaRPr lang="en-GB"/>
          </a:p>
        </p:txBody>
      </p:sp>
    </p:spTree>
    <p:extLst>
      <p:ext uri="{BB962C8B-B14F-4D97-AF65-F5344CB8AC3E}">
        <p14:creationId xmlns:p14="http://schemas.microsoft.com/office/powerpoint/2010/main" val="27885761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EE7B12-FD37-45E3-83A0-609A79D3C975}"/>
              </a:ext>
            </a:extLst>
          </p:cNvPr>
          <p:cNvSpPr>
            <a:spLocks noGrp="1" noRot="1" noChangeAspect="1"/>
          </p:cNvSpPr>
          <p:nvPr>
            <p:ph type="sldImg"/>
          </p:nvPr>
        </p:nvSpPr>
        <p:spPr/>
      </p:sp>
      <p:sp>
        <p:nvSpPr>
          <p:cNvPr id="78851" name="Notes Placeholder 2">
            <a:extLst>
              <a:ext uri="{FF2B5EF4-FFF2-40B4-BE49-F238E27FC236}">
                <a16:creationId xmlns:a16="http://schemas.microsoft.com/office/drawing/2014/main" id="{0E8D880B-B295-4593-8F9B-AF2B75454930}"/>
              </a:ext>
            </a:extLst>
          </p:cNvPr>
          <p:cNvSpPr>
            <a:spLocks noGrp="1"/>
          </p:cNvSpPr>
          <p:nvPr>
            <p:ph type="body" idx="1"/>
          </p:nvPr>
        </p:nvSpPr>
        <p:spPr>
          <a:noFill/>
        </p:spPr>
        <p:txBody>
          <a:bodyPr/>
          <a:lstStyle/>
          <a:p>
            <a:r>
              <a:rPr lang="en-US" altLang="en-US">
                <a:latin typeface="Arial" panose="020B0604020202020204" pitchFamily="34" charset="0"/>
                <a:ea typeface="ＭＳ Ｐゴシック" panose="020B0600070205080204" pitchFamily="34" charset="-128"/>
              </a:rPr>
              <a:t> </a:t>
            </a:r>
          </a:p>
        </p:txBody>
      </p:sp>
      <p:sp>
        <p:nvSpPr>
          <p:cNvPr id="78852" name="Slide Number Placeholder 3">
            <a:extLst>
              <a:ext uri="{FF2B5EF4-FFF2-40B4-BE49-F238E27FC236}">
                <a16:creationId xmlns:a16="http://schemas.microsoft.com/office/drawing/2014/main" id="{0E3CC29E-E86F-4F0B-8D23-73B5F30483B1}"/>
              </a:ext>
            </a:extLst>
          </p:cNvPr>
          <p:cNvSpPr>
            <a:spLocks noGrp="1"/>
          </p:cNvSpPr>
          <p:nvPr>
            <p:ph type="sldNum" sz="quarter" idx="5"/>
          </p:nvPr>
        </p:nvSpPr>
        <p:spPr>
          <a:noFill/>
        </p:spPr>
        <p:txBody>
          <a:bodyPr/>
          <a:lstStyle>
            <a:lvl1pPr>
              <a:spcBef>
                <a:spcPct val="30000"/>
              </a:spcBef>
              <a:defRPr sz="1300">
                <a:solidFill>
                  <a:schemeClr val="tx1"/>
                </a:solidFill>
                <a:latin typeface="Arial" panose="020B0604020202020204" pitchFamily="34" charset="0"/>
                <a:ea typeface="ＭＳ Ｐゴシック" panose="020B0600070205080204" pitchFamily="34" charset="-128"/>
              </a:defRPr>
            </a:lvl1pPr>
            <a:lvl2pPr marL="785150" indent="-301981">
              <a:spcBef>
                <a:spcPct val="30000"/>
              </a:spcBef>
              <a:defRPr sz="1300">
                <a:solidFill>
                  <a:schemeClr val="tx1"/>
                </a:solidFill>
                <a:latin typeface="Arial" panose="020B0604020202020204" pitchFamily="34" charset="0"/>
                <a:ea typeface="ＭＳ Ｐゴシック" panose="020B0600070205080204" pitchFamily="34" charset="-128"/>
              </a:defRPr>
            </a:lvl2pPr>
            <a:lvl3pPr marL="1207922" indent="-241584">
              <a:spcBef>
                <a:spcPct val="30000"/>
              </a:spcBef>
              <a:defRPr sz="1300">
                <a:solidFill>
                  <a:schemeClr val="tx1"/>
                </a:solidFill>
                <a:latin typeface="Arial" panose="020B0604020202020204" pitchFamily="34" charset="0"/>
                <a:ea typeface="ＭＳ Ｐゴシック" panose="020B0600070205080204" pitchFamily="34" charset="-128"/>
              </a:defRPr>
            </a:lvl3pPr>
            <a:lvl4pPr marL="1691091" indent="-241584">
              <a:spcBef>
                <a:spcPct val="30000"/>
              </a:spcBef>
              <a:defRPr sz="1300">
                <a:solidFill>
                  <a:schemeClr val="tx1"/>
                </a:solidFill>
                <a:latin typeface="Arial" panose="020B0604020202020204" pitchFamily="34" charset="0"/>
                <a:ea typeface="ＭＳ Ｐゴシック" panose="020B0600070205080204" pitchFamily="34" charset="-128"/>
              </a:defRPr>
            </a:lvl4pPr>
            <a:lvl5pPr marL="2174260" indent="-241584">
              <a:spcBef>
                <a:spcPct val="30000"/>
              </a:spcBef>
              <a:defRPr sz="1300">
                <a:solidFill>
                  <a:schemeClr val="tx1"/>
                </a:solidFill>
                <a:latin typeface="Arial" panose="020B0604020202020204" pitchFamily="34" charset="0"/>
                <a:ea typeface="ＭＳ Ｐゴシック" panose="020B0600070205080204" pitchFamily="34" charset="-128"/>
              </a:defRPr>
            </a:lvl5pPr>
            <a:lvl6pPr marL="2657429" indent="-241584" eaLnBrk="0" fontAlgn="base" hangingPunct="0">
              <a:spcBef>
                <a:spcPct val="30000"/>
              </a:spcBef>
              <a:spcAft>
                <a:spcPct val="0"/>
              </a:spcAft>
              <a:defRPr sz="1300">
                <a:solidFill>
                  <a:schemeClr val="tx1"/>
                </a:solidFill>
                <a:latin typeface="Arial" panose="020B0604020202020204" pitchFamily="34" charset="0"/>
                <a:ea typeface="ＭＳ Ｐゴシック" panose="020B0600070205080204" pitchFamily="34" charset="-128"/>
              </a:defRPr>
            </a:lvl6pPr>
            <a:lvl7pPr marL="3140598" indent="-241584" eaLnBrk="0" fontAlgn="base" hangingPunct="0">
              <a:spcBef>
                <a:spcPct val="30000"/>
              </a:spcBef>
              <a:spcAft>
                <a:spcPct val="0"/>
              </a:spcAft>
              <a:defRPr sz="1300">
                <a:solidFill>
                  <a:schemeClr val="tx1"/>
                </a:solidFill>
                <a:latin typeface="Arial" panose="020B0604020202020204" pitchFamily="34" charset="0"/>
                <a:ea typeface="ＭＳ Ｐゴシック" panose="020B0600070205080204" pitchFamily="34" charset="-128"/>
              </a:defRPr>
            </a:lvl7pPr>
            <a:lvl8pPr marL="3623767" indent="-241584" eaLnBrk="0" fontAlgn="base" hangingPunct="0">
              <a:spcBef>
                <a:spcPct val="30000"/>
              </a:spcBef>
              <a:spcAft>
                <a:spcPct val="0"/>
              </a:spcAft>
              <a:defRPr sz="1300">
                <a:solidFill>
                  <a:schemeClr val="tx1"/>
                </a:solidFill>
                <a:latin typeface="Arial" panose="020B0604020202020204" pitchFamily="34" charset="0"/>
                <a:ea typeface="ＭＳ Ｐゴシック" panose="020B0600070205080204" pitchFamily="34" charset="-128"/>
              </a:defRPr>
            </a:lvl8pPr>
            <a:lvl9pPr marL="4106936" indent="-241584" eaLnBrk="0" fontAlgn="base" hangingPunct="0">
              <a:spcBef>
                <a:spcPct val="30000"/>
              </a:spcBef>
              <a:spcAft>
                <a:spcPct val="0"/>
              </a:spcAft>
              <a:defRPr sz="1300">
                <a:solidFill>
                  <a:schemeClr val="tx1"/>
                </a:solidFill>
                <a:latin typeface="Arial" panose="020B0604020202020204" pitchFamily="34" charset="0"/>
                <a:ea typeface="ＭＳ Ｐゴシック" panose="020B0600070205080204" pitchFamily="34" charset="-128"/>
              </a:defRPr>
            </a:lvl9pPr>
          </a:lstStyle>
          <a:p>
            <a:pPr>
              <a:spcBef>
                <a:spcPct val="0"/>
              </a:spcBef>
            </a:pPr>
            <a:fld id="{6F052C93-2A35-4C64-881E-33B2FA12D335}" type="slidenum">
              <a:rPr lang="en-US" altLang="en-US"/>
              <a:pPr>
                <a:spcBef>
                  <a:spcPct val="0"/>
                </a:spcBef>
              </a:pPr>
              <a:t>45</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E0573D0-CAEE-45E6-A748-29B7B49BC949}" type="slidenum">
              <a:rPr lang="en-GB" smtClean="0"/>
              <a:t>77</a:t>
            </a:fld>
            <a:endParaRPr lang="en-GB"/>
          </a:p>
        </p:txBody>
      </p:sp>
    </p:spTree>
    <p:extLst>
      <p:ext uri="{BB962C8B-B14F-4D97-AF65-F5344CB8AC3E}">
        <p14:creationId xmlns:p14="http://schemas.microsoft.com/office/powerpoint/2010/main" val="41538667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ACEAEF27-3F71-41C1-A43E-2CC728EF148D}" type="datetimeFigureOut">
              <a:rPr lang="en-GB" smtClean="0"/>
              <a:t>23/03/2022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500CE05-2B01-492F-B142-E9A29D4921D9}" type="slidenum">
              <a:rPr lang="en-GB" smtClean="0"/>
              <a:t>‹#›</a:t>
            </a:fld>
            <a:endParaRPr lang="en-GB"/>
          </a:p>
        </p:txBody>
      </p:sp>
    </p:spTree>
    <p:extLst>
      <p:ext uri="{BB962C8B-B14F-4D97-AF65-F5344CB8AC3E}">
        <p14:creationId xmlns:p14="http://schemas.microsoft.com/office/powerpoint/2010/main" val="42189272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CEAEF27-3F71-41C1-A43E-2CC728EF148D}" type="datetimeFigureOut">
              <a:rPr lang="en-GB" smtClean="0"/>
              <a:t>23/03/2022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500CE05-2B01-492F-B142-E9A29D4921D9}" type="slidenum">
              <a:rPr lang="en-GB" smtClean="0"/>
              <a:t>‹#›</a:t>
            </a:fld>
            <a:endParaRPr lang="en-GB"/>
          </a:p>
        </p:txBody>
      </p:sp>
    </p:spTree>
    <p:extLst>
      <p:ext uri="{BB962C8B-B14F-4D97-AF65-F5344CB8AC3E}">
        <p14:creationId xmlns:p14="http://schemas.microsoft.com/office/powerpoint/2010/main" val="27966084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CEAEF27-3F71-41C1-A43E-2CC728EF148D}" type="datetimeFigureOut">
              <a:rPr lang="en-GB" smtClean="0"/>
              <a:t>23/03/2022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500CE05-2B01-492F-B142-E9A29D4921D9}" type="slidenum">
              <a:rPr lang="en-GB" smtClean="0"/>
              <a:t>‹#›</a:t>
            </a:fld>
            <a:endParaRPr lang="en-GB"/>
          </a:p>
        </p:txBody>
      </p:sp>
    </p:spTree>
    <p:extLst>
      <p:ext uri="{BB962C8B-B14F-4D97-AF65-F5344CB8AC3E}">
        <p14:creationId xmlns:p14="http://schemas.microsoft.com/office/powerpoint/2010/main" val="24145274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CEAEF27-3F71-41C1-A43E-2CC728EF148D}" type="datetimeFigureOut">
              <a:rPr lang="en-GB" smtClean="0"/>
              <a:t>23/03/2022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500CE05-2B01-492F-B142-E9A29D4921D9}" type="slidenum">
              <a:rPr lang="en-GB" smtClean="0"/>
              <a:t>‹#›</a:t>
            </a:fld>
            <a:endParaRPr lang="en-GB"/>
          </a:p>
        </p:txBody>
      </p:sp>
    </p:spTree>
    <p:extLst>
      <p:ext uri="{BB962C8B-B14F-4D97-AF65-F5344CB8AC3E}">
        <p14:creationId xmlns:p14="http://schemas.microsoft.com/office/powerpoint/2010/main" val="145720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CEAEF27-3F71-41C1-A43E-2CC728EF148D}" type="datetimeFigureOut">
              <a:rPr lang="en-GB" smtClean="0"/>
              <a:t>23/03/2022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500CE05-2B01-492F-B142-E9A29D4921D9}" type="slidenum">
              <a:rPr lang="en-GB" smtClean="0"/>
              <a:t>‹#›</a:t>
            </a:fld>
            <a:endParaRPr lang="en-GB"/>
          </a:p>
        </p:txBody>
      </p:sp>
    </p:spTree>
    <p:extLst>
      <p:ext uri="{BB962C8B-B14F-4D97-AF65-F5344CB8AC3E}">
        <p14:creationId xmlns:p14="http://schemas.microsoft.com/office/powerpoint/2010/main" val="10421435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ACEAEF27-3F71-41C1-A43E-2CC728EF148D}" type="datetimeFigureOut">
              <a:rPr lang="en-GB" smtClean="0"/>
              <a:t>23/03/2022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500CE05-2B01-492F-B142-E9A29D4921D9}" type="slidenum">
              <a:rPr lang="en-GB" smtClean="0"/>
              <a:t>‹#›</a:t>
            </a:fld>
            <a:endParaRPr lang="en-GB"/>
          </a:p>
        </p:txBody>
      </p:sp>
    </p:spTree>
    <p:extLst>
      <p:ext uri="{BB962C8B-B14F-4D97-AF65-F5344CB8AC3E}">
        <p14:creationId xmlns:p14="http://schemas.microsoft.com/office/powerpoint/2010/main" val="18845910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ACEAEF27-3F71-41C1-A43E-2CC728EF148D}" type="datetimeFigureOut">
              <a:rPr lang="en-GB" smtClean="0"/>
              <a:t>23/03/2022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500CE05-2B01-492F-B142-E9A29D4921D9}" type="slidenum">
              <a:rPr lang="en-GB" smtClean="0"/>
              <a:t>‹#›</a:t>
            </a:fld>
            <a:endParaRPr lang="en-GB"/>
          </a:p>
        </p:txBody>
      </p:sp>
    </p:spTree>
    <p:extLst>
      <p:ext uri="{BB962C8B-B14F-4D97-AF65-F5344CB8AC3E}">
        <p14:creationId xmlns:p14="http://schemas.microsoft.com/office/powerpoint/2010/main" val="25083655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ACEAEF27-3F71-41C1-A43E-2CC728EF148D}" type="datetimeFigureOut">
              <a:rPr lang="en-GB" smtClean="0"/>
              <a:t>23/03/2022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500CE05-2B01-492F-B142-E9A29D4921D9}" type="slidenum">
              <a:rPr lang="en-GB" smtClean="0"/>
              <a:t>‹#›</a:t>
            </a:fld>
            <a:endParaRPr lang="en-GB"/>
          </a:p>
        </p:txBody>
      </p:sp>
    </p:spTree>
    <p:extLst>
      <p:ext uri="{BB962C8B-B14F-4D97-AF65-F5344CB8AC3E}">
        <p14:creationId xmlns:p14="http://schemas.microsoft.com/office/powerpoint/2010/main" val="7126225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EAEF27-3F71-41C1-A43E-2CC728EF148D}" type="datetimeFigureOut">
              <a:rPr lang="en-GB" smtClean="0"/>
              <a:t>23/03/2022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500CE05-2B01-492F-B142-E9A29D4921D9}" type="slidenum">
              <a:rPr lang="en-GB" smtClean="0"/>
              <a:t>‹#›</a:t>
            </a:fld>
            <a:endParaRPr lang="en-GB"/>
          </a:p>
        </p:txBody>
      </p:sp>
    </p:spTree>
    <p:extLst>
      <p:ext uri="{BB962C8B-B14F-4D97-AF65-F5344CB8AC3E}">
        <p14:creationId xmlns:p14="http://schemas.microsoft.com/office/powerpoint/2010/main" val="18984411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CEAEF27-3F71-41C1-A43E-2CC728EF148D}" type="datetimeFigureOut">
              <a:rPr lang="en-GB" smtClean="0"/>
              <a:t>23/03/2022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500CE05-2B01-492F-B142-E9A29D4921D9}" type="slidenum">
              <a:rPr lang="en-GB" smtClean="0"/>
              <a:t>‹#›</a:t>
            </a:fld>
            <a:endParaRPr lang="en-GB"/>
          </a:p>
        </p:txBody>
      </p:sp>
    </p:spTree>
    <p:extLst>
      <p:ext uri="{BB962C8B-B14F-4D97-AF65-F5344CB8AC3E}">
        <p14:creationId xmlns:p14="http://schemas.microsoft.com/office/powerpoint/2010/main" val="16034587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CEAEF27-3F71-41C1-A43E-2CC728EF148D}" type="datetimeFigureOut">
              <a:rPr lang="en-GB" smtClean="0"/>
              <a:t>23/03/2022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500CE05-2B01-492F-B142-E9A29D4921D9}" type="slidenum">
              <a:rPr lang="en-GB" smtClean="0"/>
              <a:t>‹#›</a:t>
            </a:fld>
            <a:endParaRPr lang="en-GB"/>
          </a:p>
        </p:txBody>
      </p:sp>
    </p:spTree>
    <p:extLst>
      <p:ext uri="{BB962C8B-B14F-4D97-AF65-F5344CB8AC3E}">
        <p14:creationId xmlns:p14="http://schemas.microsoft.com/office/powerpoint/2010/main" val="21736761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5000"/>
            <a:lum/>
          </a:blip>
          <a:srcRect/>
          <a:stretch>
            <a:fillRect l="-23000" r="-2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EAEF27-3F71-41C1-A43E-2CC728EF148D}" type="datetimeFigureOut">
              <a:rPr lang="en-GB" smtClean="0"/>
              <a:t>23/03/2022</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00CE05-2B01-492F-B142-E9A29D4921D9}" type="slidenum">
              <a:rPr lang="en-GB" smtClean="0"/>
              <a:t>‹#›</a:t>
            </a:fld>
            <a:endParaRPr lang="en-GB"/>
          </a:p>
        </p:txBody>
      </p:sp>
    </p:spTree>
    <p:extLst>
      <p:ext uri="{BB962C8B-B14F-4D97-AF65-F5344CB8AC3E}">
        <p14:creationId xmlns:p14="http://schemas.microsoft.com/office/powerpoint/2010/main" val="229999300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www.legislation.gov.uk/uksi/2015/596/schedule/2/made"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s://www.english-heritage.org.uk/caring/listing/listed-buildings/" TargetMode="External"/><Relationship Id="rId1" Type="http://schemas.openxmlformats.org/officeDocument/2006/relationships/slideLayout" Target="../slideLayouts/slideLayout4.xml"/><Relationship Id="rId4" Type="http://schemas.openxmlformats.org/officeDocument/2006/relationships/image" Target="../media/image17.jpg"/></Relationships>
</file>

<file path=ppt/slides/_rels/slide3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hyperlink" Target="http://www.english-heritage.org.uk/caring/listing/scheduled-monuments/" TargetMode="Externa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hyperlink" Target="https://bills.parliament.uk/bills/2615" TargetMode="Externa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hyperlink" Target="https://bills.parliament.uk/bills/2905" TargetMode="Externa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hyperlink" Target="https://bills.parliament.uk/bills/3012"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www.gov.uk/government/publications/2010-to-2015-government-policy-localism/2010-to-2015-government-policy-localism#appendix-1-community-right-to-build" TargetMode="Externa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hyperlink" Target="https://bills.parliament.uk/bills/3047" TargetMode="Externa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hyperlink" Target="https://bills.parliament.uk/bills/3030" TargetMode="Externa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hyperlink" Target="https://www.rtpi.org.uk/find-your-rtpi/networks/politicians-in-planning-network-pipn/" TargetMode="External"/><Relationship Id="rId2" Type="http://schemas.openxmlformats.org/officeDocument/2006/relationships/hyperlink" Target="https://bills.parliament.uk/bills/2593" TargetMode="External"/><Relationship Id="rId1" Type="http://schemas.openxmlformats.org/officeDocument/2006/relationships/slideLayout" Target="../slideLayouts/slideLayout2.xml"/><Relationship Id="rId4" Type="http://schemas.openxmlformats.org/officeDocument/2006/relationships/hyperlink" Target="https://www.gov.uk/search/policy-papers-and-consultations?level_one_taxon=4794066e-e3cc-425e-8cc4-e7ff3edb4c39&amp;level_two_taxon=e3147d4f-4bd5-4a14-a386-4ba7ccb058b4&amp;order=updated-newest"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8" Type="http://schemas.openxmlformats.org/officeDocument/2006/relationships/hyperlink" Target="https://www.gov.uk/government/consultations/planning-for-the-future" TargetMode="External"/><Relationship Id="rId3" Type="http://schemas.openxmlformats.org/officeDocument/2006/relationships/hyperlink" Target="https://www.gov.uk/government/publications/national-planning-policy-framework--2" TargetMode="External"/><Relationship Id="rId7" Type="http://schemas.openxmlformats.org/officeDocument/2006/relationships/hyperlink" Target="https://historicengland.org.uk/images-books/publications/listed-buildings-and-curtilage-advice-note-10/?gclid=Cj0KCQiA-aGCBhCwARIsAHDl5x82R2x3KkldCdc5O-x9PKveNdEz2QRg4ECLG-3Xqs8F8NrOYHOBsuIaAiAxEALw_wcB" TargetMode="External"/><Relationship Id="rId2" Type="http://schemas.openxmlformats.org/officeDocument/2006/relationships/hyperlink" Target="http://www.planningportal.co.uk/" TargetMode="External"/><Relationship Id="rId1" Type="http://schemas.openxmlformats.org/officeDocument/2006/relationships/slideLayout" Target="../slideLayouts/slideLayout2.xml"/><Relationship Id="rId6" Type="http://schemas.openxmlformats.org/officeDocument/2006/relationships/hyperlink" Target="http://www.cpre.org.uk/resources/planning-explained/" TargetMode="External"/><Relationship Id="rId5" Type="http://schemas.openxmlformats.org/officeDocument/2006/relationships/hyperlink" Target="http://www.planningresource.co.uk/" TargetMode="External"/><Relationship Id="rId4" Type="http://schemas.openxmlformats.org/officeDocument/2006/relationships/hyperlink" Target="https://www.gov.uk/government/collections/planning-practice-guidance" TargetMode="External"/><Relationship Id="rId9" Type="http://schemas.openxmlformats.org/officeDocument/2006/relationships/hyperlink" Target="https://www.gov.uk/government/publications/national-model-design-code" TargetMode="External"/></Relationships>
</file>

<file path=ppt/slides/_rels/slide81.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1000"/>
            <a:lum/>
          </a:blip>
          <a:srcRect/>
          <a:stretch>
            <a:fillRect l="-23000" r="-23000"/>
          </a:stretch>
        </a:blipFill>
        <a:effectLst/>
      </p:bgPr>
    </p:bg>
    <p:spTree>
      <p:nvGrpSpPr>
        <p:cNvPr id="1" name=""/>
        <p:cNvGrpSpPr/>
        <p:nvPr/>
      </p:nvGrpSpPr>
      <p:grpSpPr>
        <a:xfrm>
          <a:off x="0" y="0"/>
          <a:ext cx="0" cy="0"/>
          <a:chOff x="0" y="0"/>
          <a:chExt cx="0" cy="0"/>
        </a:xfrm>
      </p:grpSpPr>
      <p:sp useBgFill="1">
        <p:nvSpPr>
          <p:cNvPr id="2" name="Title 1">
            <a:extLst>
              <a:ext uri="{FF2B5EF4-FFF2-40B4-BE49-F238E27FC236}">
                <a16:creationId xmlns:a16="http://schemas.microsoft.com/office/drawing/2014/main" id="{2161A791-E7FF-46E8-BBB6-E35463A4ABDD}"/>
              </a:ext>
            </a:extLst>
          </p:cNvPr>
          <p:cNvSpPr>
            <a:spLocks noGrp="1"/>
          </p:cNvSpPr>
          <p:nvPr>
            <p:ph type="ctrTitle"/>
          </p:nvPr>
        </p:nvSpPr>
        <p:spPr/>
        <p:txBody>
          <a:bodyPr>
            <a:normAutofit fontScale="90000"/>
          </a:bodyPr>
          <a:lstStyle/>
          <a:p>
            <a:r>
              <a:rPr lang="en-GB" dirty="0"/>
              <a:t>So what is planning all about?</a:t>
            </a:r>
            <a:br>
              <a:rPr lang="en-GB" dirty="0"/>
            </a:br>
            <a:r>
              <a:rPr lang="en-GB" dirty="0"/>
              <a:t>An Introduction to planning basics</a:t>
            </a:r>
          </a:p>
        </p:txBody>
      </p:sp>
      <p:sp>
        <p:nvSpPr>
          <p:cNvPr id="3" name="Subtitle 2">
            <a:extLst>
              <a:ext uri="{FF2B5EF4-FFF2-40B4-BE49-F238E27FC236}">
                <a16:creationId xmlns:a16="http://schemas.microsoft.com/office/drawing/2014/main" id="{7C55BA57-75A3-4C5D-A888-5499F3BB987C}"/>
              </a:ext>
            </a:extLst>
          </p:cNvPr>
          <p:cNvSpPr>
            <a:spLocks noGrp="1"/>
          </p:cNvSpPr>
          <p:nvPr>
            <p:ph type="subTitle" idx="1"/>
          </p:nvPr>
        </p:nvSpPr>
        <p:spPr/>
        <p:txBody>
          <a:bodyPr/>
          <a:lstStyle/>
          <a:p>
            <a:r>
              <a:rPr lang="en-GB" dirty="0"/>
              <a:t>Flo Churchill MRTPI FRSA FCMI</a:t>
            </a:r>
          </a:p>
          <a:p>
            <a:r>
              <a:rPr lang="en-GB" dirty="0"/>
              <a:t>Chartered Town Planner</a:t>
            </a:r>
          </a:p>
        </p:txBody>
      </p:sp>
    </p:spTree>
    <p:extLst>
      <p:ext uri="{BB962C8B-B14F-4D97-AF65-F5344CB8AC3E}">
        <p14:creationId xmlns:p14="http://schemas.microsoft.com/office/powerpoint/2010/main" val="24435905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F341D1-2802-46FF-9B7F-C6C3CBC0DCE2}"/>
              </a:ext>
            </a:extLst>
          </p:cNvPr>
          <p:cNvSpPr>
            <a:spLocks noGrp="1"/>
          </p:cNvSpPr>
          <p:nvPr>
            <p:ph type="title"/>
          </p:nvPr>
        </p:nvSpPr>
        <p:spPr/>
        <p:txBody>
          <a:bodyPr>
            <a:normAutofit fontScale="90000"/>
          </a:bodyPr>
          <a:lstStyle/>
          <a:p>
            <a:r>
              <a:rPr lang="en-GB" b="1" dirty="0"/>
              <a:t>The role of the Town or Parish Council in making decisions</a:t>
            </a:r>
          </a:p>
        </p:txBody>
      </p:sp>
      <p:sp>
        <p:nvSpPr>
          <p:cNvPr id="5" name="Content Placeholder 4">
            <a:extLst>
              <a:ext uri="{FF2B5EF4-FFF2-40B4-BE49-F238E27FC236}">
                <a16:creationId xmlns:a16="http://schemas.microsoft.com/office/drawing/2014/main" id="{6BADC066-7C5B-4C47-912A-E8804FEDE497}"/>
              </a:ext>
            </a:extLst>
          </p:cNvPr>
          <p:cNvSpPr>
            <a:spLocks noGrp="1"/>
          </p:cNvSpPr>
          <p:nvPr>
            <p:ph idx="1"/>
          </p:nvPr>
        </p:nvSpPr>
        <p:spPr/>
        <p:txBody>
          <a:bodyPr>
            <a:normAutofit fontScale="92500" lnSpcReduction="20000"/>
          </a:bodyPr>
          <a:lstStyle/>
          <a:p>
            <a:r>
              <a:rPr lang="en-GB" dirty="0"/>
              <a:t>Whilst the Town or Parish Council is not a decision maker in the determination of planning applications it is still a requirement that the Town or Parish Council makes reasonable decisions</a:t>
            </a:r>
          </a:p>
          <a:p>
            <a:r>
              <a:rPr lang="en-GB" dirty="0"/>
              <a:t>It is good practice for the Town or Parish Council to be able to show that they have taken into account relevant factors when making a recommendation</a:t>
            </a:r>
          </a:p>
          <a:p>
            <a:r>
              <a:rPr lang="en-GB" dirty="0"/>
              <a:t>Individual Town or Parish Councillors do not make decisions but the collective view of the Town or Parish Council will be taken into account.</a:t>
            </a:r>
          </a:p>
        </p:txBody>
      </p:sp>
    </p:spTree>
    <p:extLst>
      <p:ext uri="{BB962C8B-B14F-4D97-AF65-F5344CB8AC3E}">
        <p14:creationId xmlns:p14="http://schemas.microsoft.com/office/powerpoint/2010/main" val="33246236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ormAutofit/>
          </a:bodyPr>
          <a:lstStyle/>
          <a:p>
            <a:r>
              <a:rPr lang="en-GB" sz="3200" b="1" dirty="0"/>
              <a:t>What is “development” and does it need  planning permission</a:t>
            </a:r>
          </a:p>
        </p:txBody>
      </p:sp>
      <p:sp>
        <p:nvSpPr>
          <p:cNvPr id="3" name="Content Placeholder 2"/>
          <p:cNvSpPr>
            <a:spLocks noGrp="1"/>
          </p:cNvSpPr>
          <p:nvPr>
            <p:ph idx="1"/>
          </p:nvPr>
        </p:nvSpPr>
        <p:spPr>
          <a:xfrm>
            <a:off x="457200" y="2132856"/>
            <a:ext cx="8229600" cy="3993307"/>
          </a:xfrm>
        </p:spPr>
        <p:txBody>
          <a:bodyPr>
            <a:normAutofit fontScale="92500" lnSpcReduction="10000"/>
          </a:bodyPr>
          <a:lstStyle/>
          <a:p>
            <a:r>
              <a:rPr lang="en-GB" sz="1800" dirty="0"/>
              <a:t>Development is defined by section 55 of the Town &amp; Country Planning Act 1990 as follows:</a:t>
            </a:r>
          </a:p>
          <a:p>
            <a:pPr marL="0" indent="0">
              <a:buNone/>
            </a:pPr>
            <a:r>
              <a:rPr lang="en-GB" sz="1800" i="1" dirty="0"/>
              <a:t>	“ the carrying out of building , engineering, mining or other operations in , on , 	over or under land , or the making of a material change of use of land “</a:t>
            </a:r>
          </a:p>
          <a:p>
            <a:r>
              <a:rPr lang="en-GB" sz="1800" dirty="0"/>
              <a:t>In a bit more detail, this can  mean :</a:t>
            </a:r>
          </a:p>
          <a:p>
            <a:pPr lvl="1"/>
            <a:r>
              <a:rPr lang="en-GB" sz="2000" b="1" dirty="0"/>
              <a:t>building</a:t>
            </a:r>
            <a:r>
              <a:rPr lang="en-GB" sz="2000" dirty="0"/>
              <a:t>: erecting new buildings, altering or adding to existing buildings , 	rebuilding or demolition</a:t>
            </a:r>
          </a:p>
          <a:p>
            <a:pPr lvl="1"/>
            <a:r>
              <a:rPr lang="en-GB" sz="2000" b="1" dirty="0"/>
              <a:t>engineering: roads , utility works, excavations, waste disposal</a:t>
            </a:r>
          </a:p>
          <a:p>
            <a:pPr lvl="1"/>
            <a:r>
              <a:rPr lang="en-GB" sz="2000" b="1" dirty="0"/>
              <a:t>other operations: anything else that changes the character of land such as some agricultural operations, mounding for flood defences, some advert displays, masts and aerials</a:t>
            </a:r>
          </a:p>
          <a:p>
            <a:pPr lvl="1"/>
            <a:r>
              <a:rPr lang="en-GB" sz="2000" b="1" dirty="0"/>
              <a:t>material change of use: the use of a building or land for a purpose outside the existing use class , as defined in the T&amp;CP Use Classes Order 1987(as amended) </a:t>
            </a:r>
          </a:p>
        </p:txBody>
      </p:sp>
      <p:pic>
        <p:nvPicPr>
          <p:cNvPr id="5" name="Picture 4">
            <a:extLst>
              <a:ext uri="{FF2B5EF4-FFF2-40B4-BE49-F238E27FC236}">
                <a16:creationId xmlns:a16="http://schemas.microsoft.com/office/drawing/2014/main" id="{1C419C86-B307-4752-BFE3-51D45C12F4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08304" y="846139"/>
            <a:ext cx="1835696" cy="1193202"/>
          </a:xfrm>
          <a:prstGeom prst="rect">
            <a:avLst/>
          </a:prstGeom>
        </p:spPr>
      </p:pic>
    </p:spTree>
    <p:extLst>
      <p:ext uri="{BB962C8B-B14F-4D97-AF65-F5344CB8AC3E}">
        <p14:creationId xmlns:p14="http://schemas.microsoft.com/office/powerpoint/2010/main" val="469931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500"/>
                                        <p:tgtEl>
                                          <p:spTgt spid="3">
                                            <p:txEl>
                                              <p:pRg st="4" end="4"/>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ormAutofit/>
          </a:bodyPr>
          <a:lstStyle/>
          <a:p>
            <a:r>
              <a:rPr lang="en-GB" sz="3200" b="1" dirty="0"/>
              <a:t>What is Permitted development?</a:t>
            </a:r>
          </a:p>
        </p:txBody>
      </p:sp>
      <p:sp>
        <p:nvSpPr>
          <p:cNvPr id="3" name="Content Placeholder 2"/>
          <p:cNvSpPr>
            <a:spLocks noGrp="1"/>
          </p:cNvSpPr>
          <p:nvPr>
            <p:ph idx="1"/>
          </p:nvPr>
        </p:nvSpPr>
        <p:spPr/>
        <p:txBody>
          <a:bodyPr>
            <a:normAutofit lnSpcReduction="10000"/>
          </a:bodyPr>
          <a:lstStyle/>
          <a:p>
            <a:r>
              <a:rPr lang="en-GB" sz="2200" dirty="0"/>
              <a:t>Not all development ( operations and change of use ) needs to obtain planning permission</a:t>
            </a:r>
          </a:p>
          <a:p>
            <a:r>
              <a:rPr lang="en-GB" sz="2200" dirty="0"/>
              <a:t>GPDO – </a:t>
            </a:r>
            <a:r>
              <a:rPr lang="en-GB" sz="2200" b="1" dirty="0"/>
              <a:t>Town &amp; Country Planning ( General Permitted Development ) Order 2015 </a:t>
            </a:r>
            <a:r>
              <a:rPr lang="en-GB" sz="2200" dirty="0"/>
              <a:t>(NB further amendments in 2016, 2017 and 2019) </a:t>
            </a:r>
          </a:p>
          <a:p>
            <a:r>
              <a:rPr lang="en-GB" sz="2200" dirty="0"/>
              <a:t>GPDO </a:t>
            </a:r>
            <a:r>
              <a:rPr lang="en-GB" sz="2200" b="1" dirty="0"/>
              <a:t>Schedule 2 </a:t>
            </a:r>
            <a:r>
              <a:rPr lang="en-GB" sz="2200" dirty="0"/>
              <a:t>provides exemptions from planning permission</a:t>
            </a:r>
          </a:p>
          <a:p>
            <a:pPr marL="114300" indent="0">
              <a:buNone/>
            </a:pPr>
            <a:r>
              <a:rPr lang="en-GB" sz="2200" dirty="0"/>
              <a:t>    Parts 1-19 : Lists 19 different types of operations which are  	       	“deemed to have  consent” by Parliament </a:t>
            </a:r>
          </a:p>
          <a:p>
            <a:r>
              <a:rPr lang="en-GB" sz="2200" dirty="0"/>
              <a:t>Permitted development rights are </a:t>
            </a:r>
            <a:r>
              <a:rPr lang="en-GB" sz="2200" b="1" dirty="0"/>
              <a:t>less extensive in “designated areas” under GPDO </a:t>
            </a:r>
            <a:r>
              <a:rPr lang="en-GB" sz="2200" dirty="0"/>
              <a:t>in National Parks , AONBs, Conservation Areas , World Heritage Sites, and certain important wildlife sites , because these areas are especially sensitive to change </a:t>
            </a:r>
          </a:p>
          <a:p>
            <a:r>
              <a:rPr lang="en-GB" sz="2200" dirty="0"/>
              <a:t>The current GPDO is online at :</a:t>
            </a:r>
            <a:r>
              <a:rPr lang="en-GB" sz="2200" dirty="0">
                <a:hlinkClick r:id="rId2"/>
              </a:rPr>
              <a:t>GDPO Schedule 2</a:t>
            </a:r>
            <a:endParaRPr lang="en-GB" sz="2200" dirty="0">
              <a:solidFill>
                <a:schemeClr val="bg2">
                  <a:lumMod val="50000"/>
                </a:schemeClr>
              </a:solidFill>
            </a:endParaRPr>
          </a:p>
          <a:p>
            <a:endParaRPr lang="en-GB" dirty="0"/>
          </a:p>
        </p:txBody>
      </p:sp>
    </p:spTree>
    <p:extLst>
      <p:ext uri="{BB962C8B-B14F-4D97-AF65-F5344CB8AC3E}">
        <p14:creationId xmlns:p14="http://schemas.microsoft.com/office/powerpoint/2010/main" val="3481449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fade">
                                      <p:cBhvr>
                                        <p:cTn id="33" dur="1000"/>
                                        <p:tgtEl>
                                          <p:spTgt spid="3">
                                            <p:txEl>
                                              <p:pRg st="3" end="3"/>
                                            </p:txEl>
                                          </p:spTgt>
                                        </p:tgtEl>
                                      </p:cBhvr>
                                    </p:animEffect>
                                    <p:anim calcmode="lin" valueType="num">
                                      <p:cBhvr>
                                        <p:cTn id="3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Effect transition="in" filter="fade">
                                      <p:cBhvr>
                                        <p:cTn id="40" dur="1000"/>
                                        <p:tgtEl>
                                          <p:spTgt spid="3">
                                            <p:txEl>
                                              <p:pRg st="4" end="4"/>
                                            </p:txEl>
                                          </p:spTgt>
                                        </p:tgtEl>
                                      </p:cBhvr>
                                    </p:animEffect>
                                    <p:anim calcmode="lin" valueType="num">
                                      <p:cBhvr>
                                        <p:cTn id="41"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Effect transition="in" filter="fade">
                                      <p:cBhvr>
                                        <p:cTn id="47" dur="1000"/>
                                        <p:tgtEl>
                                          <p:spTgt spid="3">
                                            <p:txEl>
                                              <p:pRg st="5" end="5"/>
                                            </p:txEl>
                                          </p:spTgt>
                                        </p:tgtEl>
                                      </p:cBhvr>
                                    </p:animEffect>
                                    <p:anim calcmode="lin" valueType="num">
                                      <p:cBhvr>
                                        <p:cTn id="4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194981-BC4E-4B64-964D-DDDC5A7389BF}"/>
              </a:ext>
            </a:extLst>
          </p:cNvPr>
          <p:cNvSpPr>
            <a:spLocks noGrp="1"/>
          </p:cNvSpPr>
          <p:nvPr>
            <p:ph type="title"/>
          </p:nvPr>
        </p:nvSpPr>
        <p:spPr/>
        <p:txBody>
          <a:bodyPr/>
          <a:lstStyle/>
          <a:p>
            <a:r>
              <a:rPr lang="en-GB" dirty="0"/>
              <a:t>Expanded rights</a:t>
            </a:r>
          </a:p>
        </p:txBody>
      </p:sp>
      <p:sp>
        <p:nvSpPr>
          <p:cNvPr id="3" name="Content Placeholder 2">
            <a:extLst>
              <a:ext uri="{FF2B5EF4-FFF2-40B4-BE49-F238E27FC236}">
                <a16:creationId xmlns:a16="http://schemas.microsoft.com/office/drawing/2014/main" id="{1099D725-DEC1-4426-BF02-965F3702B295}"/>
              </a:ext>
            </a:extLst>
          </p:cNvPr>
          <p:cNvSpPr>
            <a:spLocks noGrp="1"/>
          </p:cNvSpPr>
          <p:nvPr>
            <p:ph idx="1"/>
          </p:nvPr>
        </p:nvSpPr>
        <p:spPr/>
        <p:txBody>
          <a:bodyPr>
            <a:normAutofit fontScale="70000" lnSpcReduction="20000"/>
          </a:bodyPr>
          <a:lstStyle/>
          <a:p>
            <a:pPr marL="0" indent="0">
              <a:buNone/>
            </a:pPr>
            <a:r>
              <a:rPr lang="en-GB" altLang="en-US" b="1" dirty="0"/>
              <a:t>Scope greatly expanded in recent years to cover </a:t>
            </a:r>
            <a:r>
              <a:rPr lang="en-GB" altLang="en-US" dirty="0"/>
              <a:t>:</a:t>
            </a:r>
          </a:p>
          <a:p>
            <a:pPr marL="0" indent="0">
              <a:buNone/>
            </a:pPr>
            <a:endParaRPr lang="en-GB" dirty="0"/>
          </a:p>
          <a:p>
            <a:r>
              <a:rPr lang="en-GB" sz="3200" dirty="0"/>
              <a:t>B1 (office) to residential</a:t>
            </a:r>
          </a:p>
          <a:p>
            <a:r>
              <a:rPr lang="en-GB" sz="3200" dirty="0"/>
              <a:t>Office, hotels, residential institutions, leisure to free schools.</a:t>
            </a:r>
          </a:p>
          <a:p>
            <a:r>
              <a:rPr lang="en-GB" sz="3200" dirty="0"/>
              <a:t>Offices, hotels, residential institutions, leisure, to nurseries </a:t>
            </a:r>
          </a:p>
          <a:p>
            <a:r>
              <a:rPr lang="en-GB" sz="3200" dirty="0"/>
              <a:t>Shops to dwellings</a:t>
            </a:r>
          </a:p>
          <a:p>
            <a:r>
              <a:rPr lang="en-GB" sz="3200" dirty="0"/>
              <a:t>Existing agricultural buildings to create a maximum of 5 dwellings </a:t>
            </a:r>
          </a:p>
          <a:p>
            <a:pPr marL="0" indent="0">
              <a:buNone/>
            </a:pPr>
            <a:r>
              <a:rPr lang="en-GB" sz="3200" dirty="0"/>
              <a:t>        within floors pace limits</a:t>
            </a:r>
          </a:p>
          <a:p>
            <a:r>
              <a:rPr lang="en-GB" sz="3200" dirty="0"/>
              <a:t>Agricultural buildings (up to 500 sq. m) to school or nursery.</a:t>
            </a:r>
          </a:p>
          <a:p>
            <a:endParaRPr lang="en-GB" dirty="0"/>
          </a:p>
          <a:p>
            <a:pPr marL="0" indent="0">
              <a:buNone/>
            </a:pPr>
            <a:r>
              <a:rPr lang="en-GB" sz="3200" b="1" dirty="0"/>
              <a:t>And is continuing to be expanded to cover</a:t>
            </a:r>
            <a:r>
              <a:rPr lang="en-GB" sz="3200" dirty="0"/>
              <a:t>:</a:t>
            </a:r>
          </a:p>
          <a:p>
            <a:r>
              <a:rPr lang="en-GB" dirty="0"/>
              <a:t>Additional residential storeys on existing purpose built blocks of flats, conversion from commercial to residential etc </a:t>
            </a:r>
            <a:endParaRPr lang="en-GB" sz="3200" dirty="0"/>
          </a:p>
          <a:p>
            <a:endParaRPr lang="en-GB" dirty="0"/>
          </a:p>
        </p:txBody>
      </p:sp>
    </p:spTree>
    <p:extLst>
      <p:ext uri="{BB962C8B-B14F-4D97-AF65-F5344CB8AC3E}">
        <p14:creationId xmlns:p14="http://schemas.microsoft.com/office/powerpoint/2010/main" val="3822598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par>
                                <p:cTn id="18" presetID="16" presetClass="entr" presetSubtype="21"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barn(inVertical)">
                                      <p:cBhvr>
                                        <p:cTn id="20" dur="500"/>
                                        <p:tgtEl>
                                          <p:spTgt spid="3">
                                            <p:txEl>
                                              <p:pRg st="3" end="3"/>
                                            </p:txEl>
                                          </p:spTgt>
                                        </p:tgtEl>
                                      </p:cBhvr>
                                    </p:animEffect>
                                  </p:childTnLst>
                                </p:cTn>
                              </p:par>
                              <p:par>
                                <p:cTn id="21" presetID="16" presetClass="entr" presetSubtype="21"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barn(inVertical)">
                                      <p:cBhvr>
                                        <p:cTn id="23" dur="500"/>
                                        <p:tgtEl>
                                          <p:spTgt spid="3">
                                            <p:txEl>
                                              <p:pRg st="4" end="4"/>
                                            </p:txEl>
                                          </p:spTgt>
                                        </p:tgtEl>
                                      </p:cBhvr>
                                    </p:animEffect>
                                  </p:childTnLst>
                                </p:cTn>
                              </p:par>
                              <p:par>
                                <p:cTn id="24" presetID="16" presetClass="entr" presetSubtype="21"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barn(inVertical)">
                                      <p:cBhvr>
                                        <p:cTn id="26" dur="500"/>
                                        <p:tgtEl>
                                          <p:spTgt spid="3">
                                            <p:txEl>
                                              <p:pRg st="5" end="5"/>
                                            </p:txEl>
                                          </p:spTgt>
                                        </p:tgtEl>
                                      </p:cBhvr>
                                    </p:animEffect>
                                  </p:childTnLst>
                                </p:cTn>
                              </p:par>
                              <p:par>
                                <p:cTn id="27" presetID="16" presetClass="entr" presetSubtype="21"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barn(inVertical)">
                                      <p:cBhvr>
                                        <p:cTn id="29" dur="500"/>
                                        <p:tgtEl>
                                          <p:spTgt spid="3">
                                            <p:txEl>
                                              <p:pRg st="6" end="6"/>
                                            </p:txEl>
                                          </p:spTgt>
                                        </p:tgtEl>
                                      </p:cBhvr>
                                    </p:animEffect>
                                  </p:childTnLst>
                                </p:cTn>
                              </p:par>
                              <p:par>
                                <p:cTn id="30" presetID="16" presetClass="entr" presetSubtype="21" fill="hold"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barn(inVertical)">
                                      <p:cBhvr>
                                        <p:cTn id="32" dur="500"/>
                                        <p:tgtEl>
                                          <p:spTgt spid="3">
                                            <p:txEl>
                                              <p:pRg st="7" end="7"/>
                                            </p:txEl>
                                          </p:spTgt>
                                        </p:tgtEl>
                                      </p:cBhvr>
                                    </p:animEffect>
                                  </p:childTnLst>
                                </p:cTn>
                              </p:par>
                              <p:par>
                                <p:cTn id="33" presetID="16" presetClass="entr" presetSubtype="21" fill="hold"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barn(inVertical)">
                                      <p:cBhvr>
                                        <p:cTn id="35" dur="500"/>
                                        <p:tgtEl>
                                          <p:spTgt spid="3">
                                            <p:txEl>
                                              <p:pRg st="8" end="8"/>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3">
                                            <p:txEl>
                                              <p:pRg st="10" end="10"/>
                                            </p:txEl>
                                          </p:spTgt>
                                        </p:tgtEl>
                                        <p:attrNameLst>
                                          <p:attrName>style.visibility</p:attrName>
                                        </p:attrNameLst>
                                      </p:cBhvr>
                                      <p:to>
                                        <p:strVal val="visible"/>
                                      </p:to>
                                    </p:set>
                                    <p:animEffect transition="in" filter="barn(inVertical)">
                                      <p:cBhvr>
                                        <p:cTn id="40" dur="500"/>
                                        <p:tgtEl>
                                          <p:spTgt spid="3">
                                            <p:txEl>
                                              <p:pRg st="10" end="1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3">
                                            <p:txEl>
                                              <p:pRg st="11" end="11"/>
                                            </p:txEl>
                                          </p:spTgt>
                                        </p:tgtEl>
                                        <p:attrNameLst>
                                          <p:attrName>style.visibility</p:attrName>
                                        </p:attrNameLst>
                                      </p:cBhvr>
                                      <p:to>
                                        <p:strVal val="visible"/>
                                      </p:to>
                                    </p:set>
                                    <p:animEffect transition="in" filter="barn(inVertical)">
                                      <p:cBhvr>
                                        <p:cTn id="45"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ormAutofit/>
          </a:bodyPr>
          <a:lstStyle/>
          <a:p>
            <a:r>
              <a:rPr lang="en-GB" sz="3200" b="1" dirty="0"/>
              <a:t>The latest changes</a:t>
            </a:r>
          </a:p>
        </p:txBody>
      </p:sp>
      <p:sp>
        <p:nvSpPr>
          <p:cNvPr id="3" name="Content Placeholder 2"/>
          <p:cNvSpPr>
            <a:spLocks noGrp="1"/>
          </p:cNvSpPr>
          <p:nvPr>
            <p:ph idx="1"/>
          </p:nvPr>
        </p:nvSpPr>
        <p:spPr/>
        <p:txBody>
          <a:bodyPr>
            <a:noAutofit/>
          </a:bodyPr>
          <a:lstStyle/>
          <a:p>
            <a:r>
              <a:rPr lang="en-GB" sz="1400" dirty="0">
                <a:latin typeface="Arial" panose="020B0604020202020204" pitchFamily="34" charset="0"/>
                <a:cs typeface="Arial" panose="020B0604020202020204" pitchFamily="34" charset="0"/>
              </a:rPr>
              <a:t>Government has extended PD rights on several occasions to</a:t>
            </a:r>
            <a:r>
              <a:rPr lang="en-GB" sz="1400" b="1" dirty="0">
                <a:latin typeface="Arial" panose="020B0604020202020204" pitchFamily="34" charset="0"/>
                <a:cs typeface="Arial" panose="020B0604020202020204" pitchFamily="34" charset="0"/>
              </a:rPr>
              <a:t> “support economic growth, provide more housing , bring land and buildings back into use , and reduce bureaucracy”</a:t>
            </a:r>
          </a:p>
          <a:p>
            <a:pPr marL="0" indent="0">
              <a:buNone/>
            </a:pPr>
            <a:endParaRPr lang="en-GB" sz="1400" b="1" dirty="0">
              <a:latin typeface="Arial" panose="020B0604020202020204" pitchFamily="34" charset="0"/>
              <a:cs typeface="Arial" panose="020B0604020202020204" pitchFamily="34" charset="0"/>
            </a:endParaRPr>
          </a:p>
          <a:p>
            <a:r>
              <a:rPr lang="en-GB" sz="1400" dirty="0">
                <a:latin typeface="Arial" panose="020B0604020202020204" pitchFamily="34" charset="0"/>
                <a:cs typeface="Arial" panose="020B0604020202020204" pitchFamily="34" charset="0"/>
              </a:rPr>
              <a:t>The latest changes came into effect on 1</a:t>
            </a:r>
            <a:r>
              <a:rPr lang="en-GB" sz="1400" baseline="30000" dirty="0">
                <a:latin typeface="Arial" panose="020B0604020202020204" pitchFamily="34" charset="0"/>
                <a:cs typeface="Arial" panose="020B0604020202020204" pitchFamily="34" charset="0"/>
              </a:rPr>
              <a:t>st</a:t>
            </a:r>
            <a:r>
              <a:rPr lang="en-GB" sz="1400" dirty="0">
                <a:latin typeface="Arial" panose="020B0604020202020204" pitchFamily="34" charset="0"/>
                <a:cs typeface="Arial" panose="020B0604020202020204" pitchFamily="34" charset="0"/>
              </a:rPr>
              <a:t> August  2020 with The Town and Country Planning (General Permitted Development) (England) (Amendment) Order 2020. Those changes included:</a:t>
            </a:r>
          </a:p>
          <a:p>
            <a:pPr marL="0" indent="0">
              <a:buNone/>
            </a:pPr>
            <a:endParaRPr lang="en-GB" sz="1400" dirty="0">
              <a:latin typeface="Arial" panose="020B0604020202020204" pitchFamily="34" charset="0"/>
              <a:cs typeface="Arial" panose="020B0604020202020204" pitchFamily="34" charset="0"/>
            </a:endParaRPr>
          </a:p>
          <a:p>
            <a:pPr lvl="1"/>
            <a:r>
              <a:rPr lang="en-GB" sz="1400" dirty="0">
                <a:latin typeface="Arial" panose="020B0604020202020204" pitchFamily="34" charset="0"/>
                <a:cs typeface="Arial" panose="020B0604020202020204" pitchFamily="34" charset="0"/>
              </a:rPr>
              <a:t>A new permitted development right to allow free standing and redundant commercial and residential buildings to be demolished and rebuilt as residential within the existing footprint but not within National Parks, Conservation Areas or involving Listed Buildings</a:t>
            </a:r>
          </a:p>
          <a:p>
            <a:pPr lvl="1"/>
            <a:r>
              <a:rPr lang="en-GB" sz="1400" dirty="0">
                <a:latin typeface="Arial" panose="020B0604020202020204" pitchFamily="34" charset="0"/>
                <a:cs typeface="Arial" panose="020B0604020202020204" pitchFamily="34" charset="0"/>
              </a:rPr>
              <a:t>A new permitted development right for the upward extension of existing buildings subject to prior approval and certain exclusions. The overall height of the extended building must not exceed 30 metres and the overall height of the roof of the extending building must be more than 7 metres higher than the existing roof</a:t>
            </a:r>
          </a:p>
          <a:p>
            <a:pPr lvl="1"/>
            <a:r>
              <a:rPr lang="en-GB" sz="1400" dirty="0">
                <a:latin typeface="Arial" panose="020B0604020202020204" pitchFamily="34" charset="0"/>
                <a:cs typeface="Arial" panose="020B0604020202020204" pitchFamily="34" charset="0"/>
              </a:rPr>
              <a:t>Councils will be allowed to refuse Permitted Development conversions that are windowless or lack adequate natural light</a:t>
            </a:r>
          </a:p>
          <a:p>
            <a:pPr lvl="1"/>
            <a:endParaRPr lang="en-GB" sz="1400" dirty="0">
              <a:latin typeface="Arial" panose="020B0604020202020204" pitchFamily="34" charset="0"/>
              <a:cs typeface="Arial" panose="020B0604020202020204" pitchFamily="34" charset="0"/>
            </a:endParaRPr>
          </a:p>
          <a:p>
            <a:r>
              <a:rPr lang="en-GB" sz="1400" dirty="0">
                <a:latin typeface="Arial" panose="020B0604020202020204" pitchFamily="34" charset="0"/>
                <a:cs typeface="Arial" panose="020B0604020202020204" pitchFamily="34" charset="0"/>
              </a:rPr>
              <a:t>Due to the Corona Virus Pandemic the government also said that planning permissions that were  due to expire from the beginning of lockdown to the end of 2020 would be extended to 1</a:t>
            </a:r>
            <a:r>
              <a:rPr lang="en-GB" sz="1400" baseline="30000" dirty="0">
                <a:latin typeface="Arial" panose="020B0604020202020204" pitchFamily="34" charset="0"/>
                <a:cs typeface="Arial" panose="020B0604020202020204" pitchFamily="34" charset="0"/>
              </a:rPr>
              <a:t>st</a:t>
            </a:r>
            <a:r>
              <a:rPr lang="en-GB" sz="1400" dirty="0">
                <a:latin typeface="Arial" panose="020B0604020202020204" pitchFamily="34" charset="0"/>
                <a:cs typeface="Arial" panose="020B0604020202020204" pitchFamily="34" charset="0"/>
              </a:rPr>
              <a:t> May 2021 – this has not been extended again </a:t>
            </a:r>
          </a:p>
          <a:p>
            <a:pPr lvl="1"/>
            <a:endParaRPr lang="en-GB" sz="1400" dirty="0">
              <a:latin typeface="Arial" panose="020B0604020202020204" pitchFamily="34" charset="0"/>
              <a:cs typeface="Arial" panose="020B0604020202020204" pitchFamily="34" charset="0"/>
            </a:endParaRPr>
          </a:p>
          <a:p>
            <a:pPr marL="0" indent="0">
              <a:buNone/>
            </a:pPr>
            <a:endParaRPr lang="en-GB" sz="1400" dirty="0">
              <a:latin typeface="Arial" panose="020B0604020202020204" pitchFamily="34" charset="0"/>
              <a:cs typeface="Arial" panose="020B0604020202020204" pitchFamily="34" charset="0"/>
            </a:endParaRPr>
          </a:p>
          <a:p>
            <a:pPr marL="457200" lvl="1" indent="0">
              <a:buNone/>
            </a:pPr>
            <a:endParaRPr lang="en-GB" sz="1000" dirty="0">
              <a:latin typeface="Arial" panose="020B0604020202020204" pitchFamily="34" charset="0"/>
              <a:cs typeface="Arial" panose="020B0604020202020204" pitchFamily="34" charset="0"/>
            </a:endParaRPr>
          </a:p>
          <a:p>
            <a:pPr>
              <a:buFont typeface="Wingdings"/>
              <a:buChar char="Ø"/>
            </a:pPr>
            <a:endParaRPr lang="en-GB" sz="1400" dirty="0">
              <a:latin typeface="Arial" panose="020B0604020202020204" pitchFamily="34" charset="0"/>
              <a:cs typeface="Arial" panose="020B0604020202020204" pitchFamily="34" charset="0"/>
            </a:endParaRPr>
          </a:p>
          <a:p>
            <a:pPr>
              <a:buFont typeface="Wingdings"/>
              <a:buChar char="Ø"/>
            </a:pPr>
            <a:endParaRPr lang="en-GB" sz="1400" dirty="0">
              <a:latin typeface="Arial" panose="020B0604020202020204" pitchFamily="34" charset="0"/>
              <a:cs typeface="Arial" panose="020B0604020202020204" pitchFamily="34" charset="0"/>
            </a:endParaRPr>
          </a:p>
          <a:p>
            <a:endParaRPr lang="en-GB"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43349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 calcmode="lin" valueType="num">
                                      <p:cBhvr additive="base">
                                        <p:cTn id="3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ormAutofit/>
          </a:bodyPr>
          <a:lstStyle/>
          <a:p>
            <a:r>
              <a:rPr lang="en-GB" sz="3200" b="1" dirty="0"/>
              <a:t>So how planning decisions are made ?</a:t>
            </a:r>
          </a:p>
        </p:txBody>
      </p:sp>
      <p:sp>
        <p:nvSpPr>
          <p:cNvPr id="3" name="Content Placeholder 2"/>
          <p:cNvSpPr>
            <a:spLocks noGrp="1"/>
          </p:cNvSpPr>
          <p:nvPr>
            <p:ph idx="1"/>
          </p:nvPr>
        </p:nvSpPr>
        <p:spPr/>
        <p:txBody>
          <a:bodyPr>
            <a:normAutofit lnSpcReduction="10000"/>
          </a:bodyPr>
          <a:lstStyle/>
          <a:p>
            <a:pPr marL="107950" indent="0">
              <a:buClr>
                <a:srgbClr val="E6E6FF"/>
              </a:buClr>
              <a:buSzPct val="45000"/>
              <a:buNone/>
              <a:tabLst>
                <a:tab pos="723900" algn="l"/>
                <a:tab pos="1447800" algn="l"/>
                <a:tab pos="2171700" algn="l"/>
                <a:tab pos="2895600" algn="l"/>
                <a:tab pos="3619500" algn="l"/>
                <a:tab pos="4343400" algn="l"/>
                <a:tab pos="5065713" algn="l"/>
                <a:tab pos="5791200" algn="l"/>
                <a:tab pos="6515100" algn="l"/>
                <a:tab pos="7237413" algn="l"/>
                <a:tab pos="7961313" algn="l"/>
                <a:tab pos="8686800" algn="l"/>
              </a:tabLst>
            </a:pPr>
            <a:r>
              <a:rPr lang="en-GB" altLang="en-US" sz="2000" b="1" dirty="0"/>
              <a:t>The Local Planning Authority 'may grant planning permission, either unconditionally , or subject to such conditions as they think fit, or they may refuse planning permission.'</a:t>
            </a:r>
          </a:p>
          <a:p>
            <a:pPr marL="107950" indent="0">
              <a:buClr>
                <a:srgbClr val="E6E6FF"/>
              </a:buClr>
              <a:buSzPct val="45000"/>
              <a:buNone/>
              <a:tabLst>
                <a:tab pos="723900" algn="l"/>
                <a:tab pos="1447800" algn="l"/>
                <a:tab pos="2171700" algn="l"/>
                <a:tab pos="2895600" algn="l"/>
                <a:tab pos="3619500" algn="l"/>
                <a:tab pos="4343400" algn="l"/>
                <a:tab pos="5065713" algn="l"/>
                <a:tab pos="5791200" algn="l"/>
                <a:tab pos="6515100" algn="l"/>
                <a:tab pos="7237413" algn="l"/>
                <a:tab pos="7961313" algn="l"/>
                <a:tab pos="8686800" algn="l"/>
              </a:tabLst>
            </a:pPr>
            <a:r>
              <a:rPr lang="en-GB" altLang="en-US" sz="2000" i="1" dirty="0"/>
              <a:t>Town and Country Planning Act, 1990</a:t>
            </a:r>
          </a:p>
          <a:p>
            <a:pPr marL="107950" indent="0">
              <a:buClr>
                <a:srgbClr val="E6E6FF"/>
              </a:buClr>
              <a:buSzPct val="45000"/>
              <a:buNone/>
              <a:tabLst>
                <a:tab pos="723900" algn="l"/>
                <a:tab pos="1447800" algn="l"/>
                <a:tab pos="2171700" algn="l"/>
                <a:tab pos="2895600" algn="l"/>
                <a:tab pos="3619500" algn="l"/>
                <a:tab pos="4343400" algn="l"/>
                <a:tab pos="5065713" algn="l"/>
                <a:tab pos="5791200" algn="l"/>
                <a:tab pos="6515100" algn="l"/>
                <a:tab pos="7237413" algn="l"/>
                <a:tab pos="7961313" algn="l"/>
                <a:tab pos="8686800" algn="l"/>
              </a:tabLst>
            </a:pPr>
            <a:r>
              <a:rPr lang="en-GB" sz="2000" b="1" dirty="0"/>
              <a:t> The determination must be made in accordance with the (development)       plan unless material considerations indicate otherwise.’</a:t>
            </a:r>
          </a:p>
          <a:p>
            <a:pPr marL="107950" indent="0">
              <a:buClr>
                <a:srgbClr val="E6E6FF"/>
              </a:buClr>
              <a:buSzPct val="45000"/>
              <a:buNone/>
              <a:tabLst>
                <a:tab pos="723900" algn="l"/>
                <a:tab pos="1447800" algn="l"/>
                <a:tab pos="2171700" algn="l"/>
                <a:tab pos="2895600" algn="l"/>
                <a:tab pos="3619500" algn="l"/>
                <a:tab pos="4343400" algn="l"/>
                <a:tab pos="5065713" algn="l"/>
                <a:tab pos="5791200" algn="l"/>
                <a:tab pos="6515100" algn="l"/>
                <a:tab pos="7237413" algn="l"/>
                <a:tab pos="7961313" algn="l"/>
                <a:tab pos="8686800" algn="l"/>
              </a:tabLst>
            </a:pPr>
            <a:r>
              <a:rPr lang="en-GB" sz="2000" i="1" dirty="0"/>
              <a:t>Section 38(6) Planning and Compulsory Purchase Act 2004</a:t>
            </a:r>
          </a:p>
          <a:p>
            <a:pPr marL="0" indent="0">
              <a:buNone/>
            </a:pPr>
            <a:endParaRPr lang="en-GB" sz="1600" dirty="0"/>
          </a:p>
          <a:p>
            <a:pPr marL="0" indent="0">
              <a:buNone/>
            </a:pPr>
            <a:r>
              <a:rPr lang="en-GB" sz="1600" dirty="0"/>
              <a:t>What does this mean?:</a:t>
            </a:r>
          </a:p>
          <a:p>
            <a:pPr>
              <a:buFont typeface="Wingdings"/>
              <a:buChar char="Ø"/>
            </a:pPr>
            <a:r>
              <a:rPr lang="en-GB" sz="1600" dirty="0"/>
              <a:t>The development plan is the starting point for decisions including any ‘made’ neighbourhood plans</a:t>
            </a:r>
          </a:p>
          <a:p>
            <a:pPr>
              <a:buFont typeface="Wingdings"/>
              <a:buChar char="Ø"/>
            </a:pPr>
            <a:r>
              <a:rPr lang="en-GB" sz="1600" dirty="0"/>
              <a:t>Material considerations also have to be identified and weighed in the balance</a:t>
            </a:r>
          </a:p>
          <a:p>
            <a:pPr>
              <a:buFont typeface="Wingdings"/>
              <a:buChar char="Ø"/>
            </a:pPr>
            <a:r>
              <a:rPr lang="en-GB" sz="1600" dirty="0"/>
              <a:t>If material considerations weigh against relevant development plan policies , they will normally need to be significant in order to override planning policy</a:t>
            </a:r>
          </a:p>
          <a:p>
            <a:pPr>
              <a:buFont typeface="Wingdings"/>
              <a:buChar char="Ø"/>
            </a:pPr>
            <a:r>
              <a:rPr lang="en-GB" sz="1600" dirty="0"/>
              <a:t>Applications have to be determined on </a:t>
            </a:r>
            <a:r>
              <a:rPr lang="en-GB" sz="1600" b="1" dirty="0"/>
              <a:t>their individual merits </a:t>
            </a:r>
            <a:r>
              <a:rPr lang="en-GB" sz="1600" dirty="0"/>
              <a:t>having regard to the development plan and other material considerations</a:t>
            </a:r>
          </a:p>
          <a:p>
            <a:pPr marL="107950" indent="0">
              <a:buClr>
                <a:srgbClr val="E6E6FF"/>
              </a:buClr>
              <a:buSzPct val="45000"/>
              <a:buNone/>
              <a:tabLst>
                <a:tab pos="723900" algn="l"/>
                <a:tab pos="1447800" algn="l"/>
                <a:tab pos="2171700" algn="l"/>
                <a:tab pos="2895600" algn="l"/>
                <a:tab pos="3619500" algn="l"/>
                <a:tab pos="4343400" algn="l"/>
                <a:tab pos="5065713" algn="l"/>
                <a:tab pos="5791200" algn="l"/>
                <a:tab pos="6515100" algn="l"/>
                <a:tab pos="7237413" algn="l"/>
                <a:tab pos="7961313" algn="l"/>
                <a:tab pos="8686800" algn="l"/>
              </a:tabLst>
            </a:pPr>
            <a:endParaRPr lang="en-GB" altLang="en-US" sz="2000" i="1" dirty="0"/>
          </a:p>
          <a:p>
            <a:pPr marL="0" indent="0">
              <a:buNone/>
            </a:pPr>
            <a:endParaRPr lang="en-GB" dirty="0"/>
          </a:p>
          <a:p>
            <a:endParaRPr lang="en-GB" dirty="0"/>
          </a:p>
        </p:txBody>
      </p:sp>
    </p:spTree>
    <p:extLst>
      <p:ext uri="{BB962C8B-B14F-4D97-AF65-F5344CB8AC3E}">
        <p14:creationId xmlns:p14="http://schemas.microsoft.com/office/powerpoint/2010/main" val="1252189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calcmode="lin" valueType="num">
                                      <p:cBhvr additive="base">
                                        <p:cTn id="2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additive="base">
                                        <p:cTn id="3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 calcmode="lin" valueType="num">
                                      <p:cBhvr additive="base">
                                        <p:cTn id="4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anim calcmode="lin" valueType="num">
                                      <p:cBhvr additive="base">
                                        <p:cTn id="4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 calcmode="lin" valueType="num">
                                      <p:cBhvr additive="base">
                                        <p:cTn id="4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ormAutofit/>
          </a:bodyPr>
          <a:lstStyle/>
          <a:p>
            <a:r>
              <a:rPr lang="en-GB" sz="3200" b="1" dirty="0"/>
              <a:t>More guidance on making decisions </a:t>
            </a:r>
          </a:p>
        </p:txBody>
      </p:sp>
      <p:sp>
        <p:nvSpPr>
          <p:cNvPr id="3" name="Content Placeholder 2"/>
          <p:cNvSpPr>
            <a:spLocks noGrp="1"/>
          </p:cNvSpPr>
          <p:nvPr>
            <p:ph idx="1"/>
          </p:nvPr>
        </p:nvSpPr>
        <p:spPr/>
        <p:txBody>
          <a:bodyPr>
            <a:normAutofit fontScale="47500" lnSpcReduction="20000"/>
          </a:bodyPr>
          <a:lstStyle/>
          <a:p>
            <a:pPr marL="0" indent="0">
              <a:buNone/>
            </a:pPr>
            <a:endParaRPr lang="en-GB" sz="3300" dirty="0">
              <a:latin typeface="Arial" panose="020B0604020202020204" pitchFamily="34" charset="0"/>
              <a:cs typeface="Arial" panose="020B0604020202020204" pitchFamily="34" charset="0"/>
            </a:endParaRPr>
          </a:p>
          <a:p>
            <a:pPr marL="0" indent="0">
              <a:buNone/>
            </a:pPr>
            <a:r>
              <a:rPr lang="en-GB" sz="3300" dirty="0">
                <a:latin typeface="Arial" panose="020B0604020202020204" pitchFamily="34" charset="0"/>
                <a:cs typeface="Arial" panose="020B0604020202020204" pitchFamily="34" charset="0"/>
              </a:rPr>
              <a:t>NPPF paragraph 11 states that (a) planning law and (b) achieving sustainable development has the following implications for decision making on planning applications:</a:t>
            </a:r>
          </a:p>
          <a:p>
            <a:pPr marL="0" indent="0">
              <a:buNone/>
            </a:pPr>
            <a:endParaRPr lang="en-GB" sz="3300" dirty="0">
              <a:latin typeface="Arial" panose="020B0604020202020204" pitchFamily="34" charset="0"/>
              <a:cs typeface="Arial" panose="020B0604020202020204" pitchFamily="34" charset="0"/>
            </a:endParaRPr>
          </a:p>
          <a:p>
            <a:r>
              <a:rPr lang="en-GB" sz="3600" i="1" dirty="0"/>
              <a:t>approving development proposals that accord with an up-to-date development plan without delay; </a:t>
            </a:r>
          </a:p>
          <a:p>
            <a:r>
              <a:rPr lang="en-GB" sz="3600" i="1" dirty="0"/>
              <a:t>or where there are no relevant development plan policies, or the policies which are most important for determining the application are out-of-date, granting permission unless:</a:t>
            </a:r>
          </a:p>
          <a:p>
            <a:pPr marL="0" indent="0">
              <a:buNone/>
            </a:pPr>
            <a:r>
              <a:rPr lang="en-GB" sz="3600" i="1" dirty="0"/>
              <a:t> </a:t>
            </a:r>
          </a:p>
          <a:p>
            <a:pPr marL="0" indent="0">
              <a:buNone/>
            </a:pPr>
            <a:r>
              <a:rPr lang="en-GB" sz="3600" i="1" dirty="0" err="1"/>
              <a:t>i</a:t>
            </a:r>
            <a:r>
              <a:rPr lang="en-GB" sz="3600" i="1" dirty="0"/>
              <a:t>. the application of policies in this Framework that protect areas or assets of particular importance provides a clear reason for refusing the development proposed; </a:t>
            </a:r>
          </a:p>
          <a:p>
            <a:pPr marL="0" indent="0">
              <a:buNone/>
            </a:pPr>
            <a:r>
              <a:rPr lang="en-GB" sz="3600" i="1" dirty="0"/>
              <a:t>or ii. any adverse impacts of doing so would significantly and demonstrably outweigh the benefits, when assessed against the policies in this Framework taken as a whole. </a:t>
            </a:r>
            <a:endParaRPr lang="en-GB" sz="3300" i="1" dirty="0">
              <a:latin typeface="Arial" panose="020B0604020202020204" pitchFamily="34" charset="0"/>
              <a:cs typeface="Arial" panose="020B0604020202020204" pitchFamily="34" charset="0"/>
            </a:endParaRPr>
          </a:p>
          <a:p>
            <a:pPr marL="0" indent="0">
              <a:buNone/>
            </a:pPr>
            <a:endParaRPr lang="en-GB" sz="3300" dirty="0">
              <a:latin typeface="Arial" panose="020B0604020202020204" pitchFamily="34" charset="0"/>
              <a:cs typeface="Arial" panose="020B0604020202020204" pitchFamily="34" charset="0"/>
            </a:endParaRPr>
          </a:p>
          <a:p>
            <a:r>
              <a:rPr lang="en-GB" sz="3300" dirty="0">
                <a:latin typeface="Arial" panose="020B0604020202020204" pitchFamily="34" charset="0"/>
                <a:cs typeface="Arial" panose="020B0604020202020204" pitchFamily="34" charset="0"/>
              </a:rPr>
              <a:t>This is the so-called </a:t>
            </a:r>
            <a:r>
              <a:rPr lang="en-GB" sz="3300" b="1" dirty="0">
                <a:latin typeface="Arial" panose="020B0604020202020204" pitchFamily="34" charset="0"/>
                <a:cs typeface="Arial" panose="020B0604020202020204" pitchFamily="34" charset="0"/>
              </a:rPr>
              <a:t>“tilted balance” or presumption in favour of sustainable development</a:t>
            </a:r>
          </a:p>
          <a:p>
            <a:pPr marL="0" indent="0">
              <a:buNone/>
            </a:pPr>
            <a:r>
              <a:rPr lang="en-GB" sz="3300" b="1" dirty="0">
                <a:latin typeface="Arial" panose="020B0604020202020204" pitchFamily="34" charset="0"/>
                <a:cs typeface="Arial" panose="020B0604020202020204" pitchFamily="34" charset="0"/>
              </a:rPr>
              <a:t>       </a:t>
            </a:r>
            <a:endParaRPr lang="en-GB" sz="3300" dirty="0">
              <a:latin typeface="Arial" panose="020B0604020202020204" pitchFamily="34" charset="0"/>
              <a:cs typeface="Arial" panose="020B0604020202020204" pitchFamily="34" charset="0"/>
            </a:endParaRPr>
          </a:p>
          <a:p>
            <a:endParaRPr lang="en-GB" dirty="0"/>
          </a:p>
        </p:txBody>
      </p:sp>
      <p:pic>
        <p:nvPicPr>
          <p:cNvPr id="1026" name="Picture 2" descr="C:\Users\Lindsay\Downloads\th (3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40903" y="5373216"/>
            <a:ext cx="1645897" cy="11521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3737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1000"/>
                                        <p:tgtEl>
                                          <p:spTgt spid="3">
                                            <p:txEl>
                                              <p:pRg st="4" end="4"/>
                                            </p:txEl>
                                          </p:spTgt>
                                        </p:tgtEl>
                                      </p:cBhvr>
                                    </p:animEffect>
                                    <p:anim calcmode="lin" valueType="num">
                                      <p:cBhvr>
                                        <p:cTn id="2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fade">
                                      <p:cBhvr>
                                        <p:cTn id="33" dur="1000"/>
                                        <p:tgtEl>
                                          <p:spTgt spid="3">
                                            <p:txEl>
                                              <p:pRg st="5" end="5"/>
                                            </p:txEl>
                                          </p:spTgt>
                                        </p:tgtEl>
                                      </p:cBhvr>
                                    </p:animEffect>
                                    <p:anim calcmode="lin" valueType="num">
                                      <p:cBhvr>
                                        <p:cTn id="34"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Effect transition="in" filter="fade">
                                      <p:cBhvr>
                                        <p:cTn id="38" dur="1000"/>
                                        <p:tgtEl>
                                          <p:spTgt spid="3">
                                            <p:txEl>
                                              <p:pRg st="6" end="6"/>
                                            </p:txEl>
                                          </p:spTgt>
                                        </p:tgtEl>
                                      </p:cBhvr>
                                    </p:animEffect>
                                    <p:anim calcmode="lin" valueType="num">
                                      <p:cBhvr>
                                        <p:cTn id="3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Effect transition="in" filter="fade">
                                      <p:cBhvr>
                                        <p:cTn id="43" dur="1000"/>
                                        <p:tgtEl>
                                          <p:spTgt spid="3">
                                            <p:txEl>
                                              <p:pRg st="7" end="7"/>
                                            </p:txEl>
                                          </p:spTgt>
                                        </p:tgtEl>
                                      </p:cBhvr>
                                    </p:animEffect>
                                    <p:anim calcmode="lin" valueType="num">
                                      <p:cBhvr>
                                        <p:cTn id="44"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3">
                                            <p:txEl>
                                              <p:pRg st="9" end="9"/>
                                            </p:txEl>
                                          </p:spTgt>
                                        </p:tgtEl>
                                        <p:attrNameLst>
                                          <p:attrName>style.visibility</p:attrName>
                                        </p:attrNameLst>
                                      </p:cBhvr>
                                      <p:to>
                                        <p:strVal val="visible"/>
                                      </p:to>
                                    </p:set>
                                    <p:animEffect transition="in" filter="fade">
                                      <p:cBhvr>
                                        <p:cTn id="50" dur="1000"/>
                                        <p:tgtEl>
                                          <p:spTgt spid="3">
                                            <p:txEl>
                                              <p:pRg st="9" end="9"/>
                                            </p:txEl>
                                          </p:spTgt>
                                        </p:tgtEl>
                                      </p:cBhvr>
                                    </p:animEffect>
                                    <p:anim calcmode="lin" valueType="num">
                                      <p:cBhvr>
                                        <p:cTn id="51"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2"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ormAutofit/>
          </a:bodyPr>
          <a:lstStyle/>
          <a:p>
            <a:r>
              <a:rPr lang="en-GB" sz="3200" b="1" dirty="0"/>
              <a:t>What does the NPPF say on making planning decisions </a:t>
            </a:r>
          </a:p>
        </p:txBody>
      </p:sp>
      <p:sp>
        <p:nvSpPr>
          <p:cNvPr id="3" name="Content Placeholder 2"/>
          <p:cNvSpPr>
            <a:spLocks noGrp="1"/>
          </p:cNvSpPr>
          <p:nvPr>
            <p:ph idx="1"/>
          </p:nvPr>
        </p:nvSpPr>
        <p:spPr/>
        <p:txBody>
          <a:bodyPr>
            <a:normAutofit fontScale="92500" lnSpcReduction="10000"/>
          </a:bodyPr>
          <a:lstStyle/>
          <a:p>
            <a:pPr marL="0" indent="0">
              <a:buNone/>
            </a:pPr>
            <a:r>
              <a:rPr lang="en-GB" sz="2200" dirty="0">
                <a:latin typeface="Arial" panose="020B0604020202020204" pitchFamily="34" charset="0"/>
                <a:cs typeface="Arial" panose="020B0604020202020204" pitchFamily="34" charset="0"/>
              </a:rPr>
              <a:t>NPPF  2021 (paragraphs 38-50) says :</a:t>
            </a:r>
          </a:p>
          <a:p>
            <a:pPr marL="0" indent="0">
              <a:buNone/>
            </a:pPr>
            <a:endParaRPr lang="en-GB" sz="2200" dirty="0">
              <a:latin typeface="Arial" panose="020B0604020202020204" pitchFamily="34" charset="0"/>
              <a:cs typeface="Arial" panose="020B0604020202020204" pitchFamily="34" charset="0"/>
            </a:endParaRPr>
          </a:p>
          <a:p>
            <a:r>
              <a:rPr lang="en-GB" sz="2200" b="1" dirty="0">
                <a:latin typeface="Arial" panose="020B0604020202020204" pitchFamily="34" charset="0"/>
                <a:cs typeface="Arial" panose="020B0604020202020204" pitchFamily="34" charset="0"/>
              </a:rPr>
              <a:t>Decision makers should </a:t>
            </a:r>
            <a:r>
              <a:rPr lang="en-GB" sz="2200" dirty="0">
                <a:latin typeface="Arial" panose="020B0604020202020204" pitchFamily="34" charset="0"/>
                <a:cs typeface="Arial" panose="020B0604020202020204" pitchFamily="34" charset="0"/>
              </a:rPr>
              <a:t>:</a:t>
            </a:r>
          </a:p>
          <a:p>
            <a:pPr lvl="1"/>
            <a:r>
              <a:rPr lang="en-GB" sz="1800" dirty="0">
                <a:latin typeface="Arial" panose="020B0604020202020204" pitchFamily="34" charset="0"/>
                <a:cs typeface="Arial" panose="020B0604020202020204" pitchFamily="34" charset="0"/>
              </a:rPr>
              <a:t>Approach decision making in a </a:t>
            </a:r>
            <a:r>
              <a:rPr lang="en-GB" sz="1800" b="1" dirty="0">
                <a:latin typeface="Arial" panose="020B0604020202020204" pitchFamily="34" charset="0"/>
                <a:cs typeface="Arial" panose="020B0604020202020204" pitchFamily="34" charset="0"/>
              </a:rPr>
              <a:t>positive</a:t>
            </a:r>
            <a:r>
              <a:rPr lang="en-GB" sz="1800" dirty="0">
                <a:latin typeface="Arial" panose="020B0604020202020204" pitchFamily="34" charset="0"/>
                <a:cs typeface="Arial" panose="020B0604020202020204" pitchFamily="34" charset="0"/>
              </a:rPr>
              <a:t> way to foster delivery of sustainable development</a:t>
            </a:r>
          </a:p>
          <a:p>
            <a:pPr lvl="1"/>
            <a:r>
              <a:rPr lang="en-GB" sz="1800" b="1" dirty="0">
                <a:latin typeface="Arial" panose="020B0604020202020204" pitchFamily="34" charset="0"/>
                <a:cs typeface="Arial" panose="020B0604020202020204" pitchFamily="34" charset="0"/>
              </a:rPr>
              <a:t>Look for solutions </a:t>
            </a:r>
            <a:r>
              <a:rPr lang="en-GB" sz="1800" dirty="0">
                <a:latin typeface="Arial" panose="020B0604020202020204" pitchFamily="34" charset="0"/>
                <a:cs typeface="Arial" panose="020B0604020202020204" pitchFamily="34" charset="0"/>
              </a:rPr>
              <a:t>rather than problems</a:t>
            </a:r>
          </a:p>
          <a:p>
            <a:r>
              <a:rPr lang="en-GB" sz="2200" b="1" dirty="0">
                <a:latin typeface="Arial" panose="020B0604020202020204" pitchFamily="34" charset="0"/>
                <a:cs typeface="Arial" panose="020B0604020202020204" pitchFamily="34" charset="0"/>
              </a:rPr>
              <a:t>Promote pre-application discussions</a:t>
            </a:r>
            <a:r>
              <a:rPr lang="en-GB" sz="2200" dirty="0">
                <a:latin typeface="Arial" panose="020B0604020202020204" pitchFamily="34" charset="0"/>
                <a:cs typeface="Arial" panose="020B0604020202020204" pitchFamily="34" charset="0"/>
              </a:rPr>
              <a:t> to make the formal application stage as smooth as possible:</a:t>
            </a:r>
          </a:p>
          <a:p>
            <a:pPr lvl="1"/>
            <a:r>
              <a:rPr lang="en-GB" sz="1800" dirty="0">
                <a:latin typeface="Arial" panose="020B0604020202020204" pitchFamily="34" charset="0"/>
                <a:cs typeface="Arial" panose="020B0604020202020204" pitchFamily="34" charset="0"/>
              </a:rPr>
              <a:t>Engage in early discussions between applicants and LPA / key consultees</a:t>
            </a:r>
          </a:p>
          <a:p>
            <a:pPr lvl="1"/>
            <a:r>
              <a:rPr lang="en-GB" sz="1800" dirty="0">
                <a:latin typeface="Arial" panose="020B0604020202020204" pitchFamily="34" charset="0"/>
                <a:cs typeface="Arial" panose="020B0604020202020204" pitchFamily="34" charset="0"/>
              </a:rPr>
              <a:t>Engage with the local community and parish councils where appropriate</a:t>
            </a:r>
          </a:p>
          <a:p>
            <a:pPr lvl="1"/>
            <a:r>
              <a:rPr lang="en-GB" sz="1800" dirty="0">
                <a:latin typeface="Arial" panose="020B0604020202020204" pitchFamily="34" charset="0"/>
                <a:cs typeface="Arial" panose="020B0604020202020204" pitchFamily="34" charset="0"/>
              </a:rPr>
              <a:t>Resolve technical issues as far as possible</a:t>
            </a:r>
          </a:p>
          <a:p>
            <a:pPr lvl="1"/>
            <a:r>
              <a:rPr lang="en-GB" sz="1800" dirty="0">
                <a:latin typeface="Arial" panose="020B0604020202020204" pitchFamily="34" charset="0"/>
                <a:cs typeface="Arial" panose="020B0604020202020204" pitchFamily="34" charset="0"/>
              </a:rPr>
              <a:t>   Clarify requirements for information to support a planning 	application</a:t>
            </a:r>
          </a:p>
          <a:p>
            <a:pPr lvl="1"/>
            <a:r>
              <a:rPr lang="en-GB" sz="1800" dirty="0">
                <a:latin typeface="Arial" panose="020B0604020202020204" pitchFamily="34" charset="0"/>
                <a:cs typeface="Arial" panose="020B0604020202020204" pitchFamily="34" charset="0"/>
              </a:rPr>
              <a:t>   Consider a Planning Performance Agreement to project manage 	complex applications</a:t>
            </a:r>
          </a:p>
          <a:p>
            <a:endParaRPr lang="en-GB" dirty="0"/>
          </a:p>
        </p:txBody>
      </p:sp>
    </p:spTree>
    <p:extLst>
      <p:ext uri="{BB962C8B-B14F-4D97-AF65-F5344CB8AC3E}">
        <p14:creationId xmlns:p14="http://schemas.microsoft.com/office/powerpoint/2010/main" val="4128413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fade">
                                      <p:cBhvr>
                                        <p:cTn id="30" dur="500"/>
                                        <p:tgtEl>
                                          <p:spTgt spid="3">
                                            <p:txEl>
                                              <p:pRg st="7" end="7"/>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fade">
                                      <p:cBhvr>
                                        <p:cTn id="33" dur="500"/>
                                        <p:tgtEl>
                                          <p:spTgt spid="3">
                                            <p:txEl>
                                              <p:pRg st="8" end="8"/>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3">
                                            <p:txEl>
                                              <p:pRg st="9" end="9"/>
                                            </p:txEl>
                                          </p:spTgt>
                                        </p:tgtEl>
                                        <p:attrNameLst>
                                          <p:attrName>style.visibility</p:attrName>
                                        </p:attrNameLst>
                                      </p:cBhvr>
                                      <p:to>
                                        <p:strVal val="visible"/>
                                      </p:to>
                                    </p:set>
                                    <p:animEffect transition="in" filter="fade">
                                      <p:cBhvr>
                                        <p:cTn id="36" dur="500"/>
                                        <p:tgtEl>
                                          <p:spTgt spid="3">
                                            <p:txEl>
                                              <p:pRg st="9" end="9"/>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animEffect transition="in" filter="fade">
                                      <p:cBhvr>
                                        <p:cTn id="39"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ormAutofit/>
          </a:bodyPr>
          <a:lstStyle/>
          <a:p>
            <a:r>
              <a:rPr lang="en-GB" sz="3200" b="1" dirty="0"/>
              <a:t>Materiality and weight</a:t>
            </a:r>
          </a:p>
        </p:txBody>
      </p:sp>
      <p:sp>
        <p:nvSpPr>
          <p:cNvPr id="3" name="Content Placeholder 2"/>
          <p:cNvSpPr>
            <a:spLocks noGrp="1"/>
          </p:cNvSpPr>
          <p:nvPr>
            <p:ph idx="1"/>
          </p:nvPr>
        </p:nvSpPr>
        <p:spPr>
          <a:xfrm>
            <a:off x="456389" y="1628800"/>
            <a:ext cx="8229600" cy="4525963"/>
          </a:xfrm>
        </p:spPr>
        <p:txBody>
          <a:bodyPr>
            <a:normAutofit fontScale="40000" lnSpcReduction="20000"/>
          </a:bodyPr>
          <a:lstStyle/>
          <a:p>
            <a:pPr marL="0" indent="0">
              <a:buNone/>
            </a:pPr>
            <a:r>
              <a:rPr lang="en-GB" sz="3400" dirty="0">
                <a:latin typeface="Arial" panose="020B0604020202020204" pitchFamily="34" charset="0"/>
                <a:cs typeface="Arial" panose="020B0604020202020204" pitchFamily="34" charset="0"/>
              </a:rPr>
              <a:t>These are </a:t>
            </a:r>
            <a:r>
              <a:rPr lang="en-GB" sz="3400" b="1" dirty="0">
                <a:latin typeface="Arial" panose="020B0604020202020204" pitchFamily="34" charset="0"/>
                <a:cs typeface="Arial" panose="020B0604020202020204" pitchFamily="34" charset="0"/>
              </a:rPr>
              <a:t>two of the most important concepts in planning </a:t>
            </a:r>
            <a:r>
              <a:rPr lang="en-GB" sz="3400" dirty="0">
                <a:latin typeface="Arial" panose="020B0604020202020204" pitchFamily="34" charset="0"/>
                <a:cs typeface="Arial" panose="020B0604020202020204" pitchFamily="34" charset="0"/>
              </a:rPr>
              <a:t>and it is very important that you understand them</a:t>
            </a:r>
          </a:p>
          <a:p>
            <a:pPr marL="0" indent="0">
              <a:buNone/>
            </a:pPr>
            <a:endParaRPr lang="en-GB" sz="3400" dirty="0">
              <a:latin typeface="Arial" panose="020B0604020202020204" pitchFamily="34" charset="0"/>
              <a:cs typeface="Arial" panose="020B0604020202020204" pitchFamily="34" charset="0"/>
            </a:endParaRPr>
          </a:p>
          <a:p>
            <a:pPr marL="0" indent="0">
              <a:buNone/>
            </a:pPr>
            <a:r>
              <a:rPr lang="en-GB" sz="4000" b="1" i="1" dirty="0">
                <a:solidFill>
                  <a:srgbClr val="FF0000"/>
                </a:solidFill>
                <a:latin typeface="Arial" panose="020B0604020202020204" pitchFamily="34" charset="0"/>
                <a:cs typeface="Arial" panose="020B0604020202020204" pitchFamily="34" charset="0"/>
              </a:rPr>
              <a:t>Materiality: </a:t>
            </a:r>
            <a:r>
              <a:rPr lang="en-GB" sz="4000" i="1" dirty="0">
                <a:solidFill>
                  <a:srgbClr val="FF0000"/>
                </a:solidFill>
                <a:latin typeface="Arial" panose="020B0604020202020204" pitchFamily="34" charset="0"/>
                <a:cs typeface="Arial" panose="020B0604020202020204" pitchFamily="34" charset="0"/>
              </a:rPr>
              <a:t>whether – given the individual circumstances of a case  - a matter is relevant to the planning decision on the development and use of land, and so should be taken into account as a material consideration in coming to a decision </a:t>
            </a:r>
          </a:p>
          <a:p>
            <a:pPr marL="0" indent="0">
              <a:buNone/>
            </a:pPr>
            <a:endParaRPr lang="en-GB" sz="3400" b="1" i="1" dirty="0">
              <a:latin typeface="Arial" panose="020B0604020202020204" pitchFamily="34" charset="0"/>
              <a:cs typeface="Arial" panose="020B0604020202020204" pitchFamily="34" charset="0"/>
            </a:endParaRPr>
          </a:p>
          <a:p>
            <a:pPr marL="0" indent="0">
              <a:buNone/>
            </a:pPr>
            <a:r>
              <a:rPr lang="en-GB" sz="3400" dirty="0">
                <a:latin typeface="Arial" panose="020B0604020202020204" pitchFamily="34" charset="0"/>
                <a:cs typeface="Arial" panose="020B0604020202020204" pitchFamily="34" charset="0"/>
              </a:rPr>
              <a:t>This is a matter of </a:t>
            </a:r>
            <a:r>
              <a:rPr lang="en-GB" sz="3400" b="1" u="sng" dirty="0">
                <a:latin typeface="Arial" panose="020B0604020202020204" pitchFamily="34" charset="0"/>
                <a:cs typeface="Arial" panose="020B0604020202020204" pitchFamily="34" charset="0"/>
              </a:rPr>
              <a:t>law</a:t>
            </a:r>
            <a:r>
              <a:rPr lang="en-GB" sz="3400" dirty="0">
                <a:latin typeface="Arial" panose="020B0604020202020204" pitchFamily="34" charset="0"/>
                <a:cs typeface="Arial" panose="020B0604020202020204" pitchFamily="34" charset="0"/>
              </a:rPr>
              <a:t> and there is a huge amount of case law on it.</a:t>
            </a:r>
          </a:p>
          <a:p>
            <a:pPr marL="0" indent="0">
              <a:buNone/>
            </a:pPr>
            <a:endParaRPr lang="en-GB" sz="4000" dirty="0">
              <a:latin typeface="Arial" panose="020B0604020202020204" pitchFamily="34" charset="0"/>
              <a:cs typeface="Arial" panose="020B0604020202020204" pitchFamily="34" charset="0"/>
            </a:endParaRPr>
          </a:p>
          <a:p>
            <a:pPr marL="0" indent="0">
              <a:buNone/>
            </a:pPr>
            <a:r>
              <a:rPr lang="en-GB" sz="4000" b="1" i="1" dirty="0">
                <a:solidFill>
                  <a:srgbClr val="FF0000"/>
                </a:solidFill>
                <a:latin typeface="Arial" panose="020B0604020202020204" pitchFamily="34" charset="0"/>
                <a:cs typeface="Arial" panose="020B0604020202020204" pitchFamily="34" charset="0"/>
              </a:rPr>
              <a:t>Weight:  </a:t>
            </a:r>
            <a:r>
              <a:rPr lang="en-GB" sz="4000" i="1" dirty="0">
                <a:solidFill>
                  <a:srgbClr val="FF0000"/>
                </a:solidFill>
                <a:latin typeface="Arial" panose="020B0604020202020204" pitchFamily="34" charset="0"/>
                <a:cs typeface="Arial" panose="020B0604020202020204" pitchFamily="34" charset="0"/>
              </a:rPr>
              <a:t>the relative importance to be attached to a material consideration in coming to a decision</a:t>
            </a:r>
          </a:p>
          <a:p>
            <a:pPr marL="0" indent="0">
              <a:buNone/>
            </a:pPr>
            <a:endParaRPr lang="en-GB" sz="3400" i="1" dirty="0">
              <a:latin typeface="Arial" panose="020B0604020202020204" pitchFamily="34" charset="0"/>
              <a:cs typeface="Arial" panose="020B0604020202020204" pitchFamily="34" charset="0"/>
            </a:endParaRPr>
          </a:p>
          <a:p>
            <a:pPr marL="0" indent="0">
              <a:buNone/>
            </a:pPr>
            <a:r>
              <a:rPr lang="en-GB" sz="3400" dirty="0">
                <a:latin typeface="Arial" panose="020B0604020202020204" pitchFamily="34" charset="0"/>
                <a:cs typeface="Arial" panose="020B0604020202020204" pitchFamily="34" charset="0"/>
              </a:rPr>
              <a:t>This is an individual matter of </a:t>
            </a:r>
            <a:r>
              <a:rPr lang="en-GB" sz="3400" b="1" u="sng" dirty="0">
                <a:latin typeface="Arial" panose="020B0604020202020204" pitchFamily="34" charset="0"/>
                <a:cs typeface="Arial" panose="020B0604020202020204" pitchFamily="34" charset="0"/>
              </a:rPr>
              <a:t>judgement for the decision maker </a:t>
            </a:r>
            <a:r>
              <a:rPr lang="en-GB" sz="3400" dirty="0">
                <a:latin typeface="Arial" panose="020B0604020202020204" pitchFamily="34" charset="0"/>
                <a:cs typeface="Arial" panose="020B0604020202020204" pitchFamily="34" charset="0"/>
              </a:rPr>
              <a:t>( who may be an elected councillor on a Planning Committee , a planning officer making a recommendation , the Secretary of State,  or one of his Inspectors)</a:t>
            </a:r>
          </a:p>
          <a:p>
            <a:pPr marL="0" indent="0">
              <a:buNone/>
            </a:pPr>
            <a:endParaRPr lang="en-GB" sz="3400" dirty="0">
              <a:latin typeface="Arial" panose="020B0604020202020204" pitchFamily="34" charset="0"/>
              <a:cs typeface="Arial" panose="020B0604020202020204" pitchFamily="34" charset="0"/>
            </a:endParaRPr>
          </a:p>
          <a:p>
            <a:pPr marL="0" indent="0">
              <a:buNone/>
            </a:pPr>
            <a:r>
              <a:rPr lang="en-GB" sz="3400" dirty="0">
                <a:latin typeface="Arial" panose="020B0604020202020204" pitchFamily="34" charset="0"/>
                <a:cs typeface="Arial" panose="020B0604020202020204" pitchFamily="34" charset="0"/>
              </a:rPr>
              <a:t>In exercising this judgement , </a:t>
            </a:r>
            <a:r>
              <a:rPr lang="en-GB" sz="3400" b="1" dirty="0">
                <a:latin typeface="Arial" panose="020B0604020202020204" pitchFamily="34" charset="0"/>
                <a:cs typeface="Arial" panose="020B0604020202020204" pitchFamily="34" charset="0"/>
              </a:rPr>
              <a:t>the decision maker must act </a:t>
            </a:r>
          </a:p>
          <a:p>
            <a:pPr marL="0" indent="0">
              <a:buNone/>
            </a:pPr>
            <a:r>
              <a:rPr lang="en-GB" sz="3400" b="1" dirty="0">
                <a:latin typeface="Arial" panose="020B0604020202020204" pitchFamily="34" charset="0"/>
                <a:cs typeface="Arial" panose="020B0604020202020204" pitchFamily="34" charset="0"/>
              </a:rPr>
              <a:t>reasonably </a:t>
            </a:r>
            <a:r>
              <a:rPr lang="en-GB" sz="3400" dirty="0">
                <a:latin typeface="Arial" panose="020B0604020202020204" pitchFamily="34" charset="0"/>
                <a:cs typeface="Arial" panose="020B0604020202020204" pitchFamily="34" charset="0"/>
              </a:rPr>
              <a:t>and the reasons for the decision should be clear and </a:t>
            </a:r>
          </a:p>
          <a:p>
            <a:pPr marL="0" indent="0">
              <a:buNone/>
            </a:pPr>
            <a:r>
              <a:rPr lang="en-GB" sz="3400" dirty="0">
                <a:latin typeface="Arial" panose="020B0604020202020204" pitchFamily="34" charset="0"/>
                <a:cs typeface="Arial" panose="020B0604020202020204" pitchFamily="34" charset="0"/>
              </a:rPr>
              <a:t>rational. ( Planning authorities have been challenged in the courts </a:t>
            </a:r>
          </a:p>
          <a:p>
            <a:pPr marL="0" indent="0">
              <a:buNone/>
            </a:pPr>
            <a:r>
              <a:rPr lang="en-GB" sz="3400" dirty="0">
                <a:latin typeface="Arial" panose="020B0604020202020204" pitchFamily="34" charset="0"/>
                <a:cs typeface="Arial" panose="020B0604020202020204" pitchFamily="34" charset="0"/>
              </a:rPr>
              <a:t>for “ acting perversely” ) </a:t>
            </a:r>
          </a:p>
          <a:p>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28184" y="4725144"/>
            <a:ext cx="1872208" cy="1689747"/>
          </a:xfrm>
          <a:prstGeom prst="rect">
            <a:avLst/>
          </a:prstGeom>
        </p:spPr>
      </p:pic>
    </p:spTree>
    <p:extLst>
      <p:ext uri="{BB962C8B-B14F-4D97-AF65-F5344CB8AC3E}">
        <p14:creationId xmlns:p14="http://schemas.microsoft.com/office/powerpoint/2010/main" val="2434747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 calcmode="lin" valueType="num">
                                      <p:cBhvr additive="base">
                                        <p:cTn id="3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anim calcmode="lin" valueType="num">
                                      <p:cBhvr additive="base">
                                        <p:cTn id="43"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anim calcmode="lin" valueType="num">
                                      <p:cBhvr additive="base">
                                        <p:cTn id="47"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3">
                                            <p:txEl>
                                              <p:pRg st="12" end="12"/>
                                            </p:txEl>
                                          </p:spTgt>
                                        </p:tgtEl>
                                        <p:attrNameLst>
                                          <p:attrName>style.visibility</p:attrName>
                                        </p:attrNameLst>
                                      </p:cBhvr>
                                      <p:to>
                                        <p:strVal val="visible"/>
                                      </p:to>
                                    </p:set>
                                    <p:anim calcmode="lin" valueType="num">
                                      <p:cBhvr additive="base">
                                        <p:cTn id="51"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12" end="12"/>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3">
                                            <p:txEl>
                                              <p:pRg st="13" end="13"/>
                                            </p:txEl>
                                          </p:spTgt>
                                        </p:tgtEl>
                                        <p:attrNameLst>
                                          <p:attrName>style.visibility</p:attrName>
                                        </p:attrNameLst>
                                      </p:cBhvr>
                                      <p:to>
                                        <p:strVal val="visible"/>
                                      </p:to>
                                    </p:set>
                                    <p:anim calcmode="lin" valueType="num">
                                      <p:cBhvr additive="base">
                                        <p:cTn id="55"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ormAutofit/>
          </a:bodyPr>
          <a:lstStyle/>
          <a:p>
            <a:r>
              <a:rPr lang="en-GB" sz="3200" b="1" dirty="0"/>
              <a:t>What are material considerations?</a:t>
            </a:r>
          </a:p>
        </p:txBody>
      </p:sp>
      <p:sp>
        <p:nvSpPr>
          <p:cNvPr id="3" name="Content Placeholder 2"/>
          <p:cNvSpPr>
            <a:spLocks noGrp="1"/>
          </p:cNvSpPr>
          <p:nvPr>
            <p:ph idx="1"/>
          </p:nvPr>
        </p:nvSpPr>
        <p:spPr/>
        <p:txBody>
          <a:bodyPr>
            <a:normAutofit fontScale="70000" lnSpcReduction="20000"/>
          </a:bodyPr>
          <a:lstStyle/>
          <a:p>
            <a:pPr marL="0" indent="0">
              <a:buNone/>
            </a:pPr>
            <a:r>
              <a:rPr lang="en-GB" dirty="0"/>
              <a:t>A material consideration is a matter that – given the individual circumstances of the case- should be taken into account in determing a planning application</a:t>
            </a:r>
          </a:p>
          <a:p>
            <a:pPr marL="0" indent="0">
              <a:buNone/>
            </a:pPr>
            <a:endParaRPr lang="en-GB" dirty="0"/>
          </a:p>
          <a:p>
            <a:pPr marL="0" indent="0">
              <a:buNone/>
            </a:pPr>
            <a:r>
              <a:rPr lang="en-GB" i="1" dirty="0"/>
              <a:t>In principle , any consideration which relates to the development and use of land is capable of being a material planning consideration. Whether a particular consideration falling within that broad class is material in any given case will depend on the circumstances </a:t>
            </a:r>
            <a:r>
              <a:rPr lang="en-GB" b="1" i="1" dirty="0"/>
              <a:t>( Stringer v MHLG 1971) </a:t>
            </a:r>
          </a:p>
          <a:p>
            <a:pPr marL="0" indent="0">
              <a:buNone/>
            </a:pPr>
            <a:endParaRPr lang="en-GB" b="1" i="1" dirty="0"/>
          </a:p>
          <a:p>
            <a:pPr marL="0" indent="0">
              <a:buNone/>
            </a:pPr>
            <a:r>
              <a:rPr lang="en-GB" i="1" dirty="0"/>
              <a:t>Material considerations must be genuine planning considerations which relate to the development and use of land in the public interest. The consideration must also fairly and reasonably relate to the application concerned </a:t>
            </a:r>
            <a:r>
              <a:rPr lang="en-GB" b="1" i="1" dirty="0"/>
              <a:t>( R v Westminster City Council ex parte Monaghan 1989)</a:t>
            </a:r>
          </a:p>
          <a:p>
            <a:endParaRPr lang="en-GB" dirty="0"/>
          </a:p>
        </p:txBody>
      </p:sp>
    </p:spTree>
    <p:extLst>
      <p:ext uri="{BB962C8B-B14F-4D97-AF65-F5344CB8AC3E}">
        <p14:creationId xmlns:p14="http://schemas.microsoft.com/office/powerpoint/2010/main" val="565835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DACE42A-943D-4E4F-A11F-86AFE92DEC6C}"/>
              </a:ext>
            </a:extLst>
          </p:cNvPr>
          <p:cNvSpPr>
            <a:spLocks noChangeArrowheads="1"/>
          </p:cNvSpPr>
          <p:nvPr/>
        </p:nvSpPr>
        <p:spPr bwMode="auto">
          <a:xfrm flipH="1">
            <a:off x="184729" y="-184666"/>
            <a:ext cx="8275702" cy="62059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 name="Rectangle 6">
            <a:extLst>
              <a:ext uri="{FF2B5EF4-FFF2-40B4-BE49-F238E27FC236}">
                <a16:creationId xmlns:a16="http://schemas.microsoft.com/office/drawing/2014/main" id="{BBEF1097-7584-410E-85C7-4D76B3101997}"/>
              </a:ext>
            </a:extLst>
          </p:cNvPr>
          <p:cNvSpPr>
            <a:spLocks noChangeArrowheads="1"/>
          </p:cNvSpPr>
          <p:nvPr/>
        </p:nvSpPr>
        <p:spPr bwMode="auto">
          <a:xfrm>
            <a:off x="0" y="-184666"/>
            <a:ext cx="5076056" cy="3613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 name="Rectangle 8">
            <a:extLst>
              <a:ext uri="{FF2B5EF4-FFF2-40B4-BE49-F238E27FC236}">
                <a16:creationId xmlns:a16="http://schemas.microsoft.com/office/drawing/2014/main" id="{3179DFE1-48D7-4F55-B881-B62EC6523449}"/>
              </a:ext>
            </a:extLst>
          </p:cNvPr>
          <p:cNvSpPr>
            <a:spLocks noChangeArrowheads="1"/>
          </p:cNvSpPr>
          <p:nvPr/>
        </p:nvSpPr>
        <p:spPr bwMode="auto">
          <a:xfrm>
            <a:off x="-369461" y="-20535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 name="Rectangle 10">
            <a:extLst>
              <a:ext uri="{FF2B5EF4-FFF2-40B4-BE49-F238E27FC236}">
                <a16:creationId xmlns:a16="http://schemas.microsoft.com/office/drawing/2014/main" id="{3F561A8A-65A8-4D4D-BC95-54E0B8288203}"/>
              </a:ext>
            </a:extLst>
          </p:cNvPr>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2" name="Title 11">
            <a:extLst>
              <a:ext uri="{FF2B5EF4-FFF2-40B4-BE49-F238E27FC236}">
                <a16:creationId xmlns:a16="http://schemas.microsoft.com/office/drawing/2014/main" id="{B4635160-6A44-45DA-9BF0-9B682B1334AA}"/>
              </a:ext>
            </a:extLst>
          </p:cNvPr>
          <p:cNvSpPr>
            <a:spLocks noGrp="1"/>
          </p:cNvSpPr>
          <p:nvPr>
            <p:ph type="title"/>
          </p:nvPr>
        </p:nvSpPr>
        <p:spPr/>
        <p:txBody>
          <a:bodyPr>
            <a:normAutofit/>
          </a:bodyPr>
          <a:lstStyle/>
          <a:p>
            <a:r>
              <a:rPr lang="en-GB" dirty="0"/>
              <a:t>We are going to cover:-</a:t>
            </a:r>
          </a:p>
        </p:txBody>
      </p:sp>
      <p:sp>
        <p:nvSpPr>
          <p:cNvPr id="13" name="Content Placeholder 12">
            <a:extLst>
              <a:ext uri="{FF2B5EF4-FFF2-40B4-BE49-F238E27FC236}">
                <a16:creationId xmlns:a16="http://schemas.microsoft.com/office/drawing/2014/main" id="{05BFE75E-7810-4ACF-952E-F4BFD2004AAA}"/>
              </a:ext>
            </a:extLst>
          </p:cNvPr>
          <p:cNvSpPr>
            <a:spLocks noGrp="1"/>
          </p:cNvSpPr>
          <p:nvPr>
            <p:ph idx="1"/>
          </p:nvPr>
        </p:nvSpPr>
        <p:spPr>
          <a:xfrm>
            <a:off x="344016" y="1166018"/>
            <a:ext cx="8229600" cy="4525963"/>
          </a:xfrm>
        </p:spPr>
        <p:txBody>
          <a:bodyPr>
            <a:normAutofit fontScale="92500" lnSpcReduction="10000"/>
          </a:bodyPr>
          <a:lstStyle/>
          <a:p>
            <a:r>
              <a:rPr lang="en-GB" dirty="0"/>
              <a:t>The benefits of planning</a:t>
            </a:r>
          </a:p>
          <a:p>
            <a:r>
              <a:rPr lang="en-GB" dirty="0"/>
              <a:t>The planning system at present</a:t>
            </a:r>
          </a:p>
          <a:p>
            <a:r>
              <a:rPr lang="en-GB" dirty="0"/>
              <a:t>The role of the Parish Council in the Development Plan</a:t>
            </a:r>
          </a:p>
          <a:p>
            <a:r>
              <a:rPr lang="en-GB" dirty="0"/>
              <a:t>The role of the Parish Council in planning</a:t>
            </a:r>
          </a:p>
          <a:p>
            <a:r>
              <a:rPr lang="en-GB" dirty="0"/>
              <a:t>What is predetermination and what is predisposition?</a:t>
            </a:r>
          </a:p>
          <a:p>
            <a:r>
              <a:rPr lang="en-GB" dirty="0"/>
              <a:t>Enforcement</a:t>
            </a:r>
          </a:p>
          <a:p>
            <a:r>
              <a:rPr lang="en-GB" dirty="0"/>
              <a:t>New and emerging legislation and guidance</a:t>
            </a:r>
          </a:p>
        </p:txBody>
      </p:sp>
    </p:spTree>
    <p:extLst>
      <p:ext uri="{BB962C8B-B14F-4D97-AF65-F5344CB8AC3E}">
        <p14:creationId xmlns:p14="http://schemas.microsoft.com/office/powerpoint/2010/main" val="2501272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
                                            <p:txEl>
                                              <p:pRg st="0" end="0"/>
                                            </p:txEl>
                                          </p:spTgt>
                                        </p:tgtEl>
                                        <p:attrNameLst>
                                          <p:attrName>style.visibility</p:attrName>
                                        </p:attrNameLst>
                                      </p:cBhvr>
                                      <p:to>
                                        <p:strVal val="visible"/>
                                      </p:to>
                                    </p:set>
                                    <p:anim calcmode="lin" valueType="num">
                                      <p:cBhvr additive="base">
                                        <p:cTn id="13"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
                                            <p:txEl>
                                              <p:pRg st="1" end="1"/>
                                            </p:txEl>
                                          </p:spTgt>
                                        </p:tgtEl>
                                        <p:attrNameLst>
                                          <p:attrName>style.visibility</p:attrName>
                                        </p:attrNameLst>
                                      </p:cBhvr>
                                      <p:to>
                                        <p:strVal val="visible"/>
                                      </p:to>
                                    </p:set>
                                    <p:anim calcmode="lin" valueType="num">
                                      <p:cBhvr additive="base">
                                        <p:cTn id="19" dur="500" fill="hold"/>
                                        <p:tgtEl>
                                          <p:spTgt spid="1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3">
                                            <p:txEl>
                                              <p:pRg st="2" end="2"/>
                                            </p:txEl>
                                          </p:spTgt>
                                        </p:tgtEl>
                                        <p:attrNameLst>
                                          <p:attrName>style.visibility</p:attrName>
                                        </p:attrNameLst>
                                      </p:cBhvr>
                                      <p:to>
                                        <p:strVal val="visible"/>
                                      </p:to>
                                    </p:set>
                                    <p:anim calcmode="lin" valueType="num">
                                      <p:cBhvr additive="base">
                                        <p:cTn id="25" dur="500" fill="hold"/>
                                        <p:tgtEl>
                                          <p:spTgt spid="1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3">
                                            <p:txEl>
                                              <p:pRg st="3" end="3"/>
                                            </p:txEl>
                                          </p:spTgt>
                                        </p:tgtEl>
                                        <p:attrNameLst>
                                          <p:attrName>style.visibility</p:attrName>
                                        </p:attrNameLst>
                                      </p:cBhvr>
                                      <p:to>
                                        <p:strVal val="visible"/>
                                      </p:to>
                                    </p:set>
                                    <p:anim calcmode="lin" valueType="num">
                                      <p:cBhvr additive="base">
                                        <p:cTn id="31" dur="500" fill="hold"/>
                                        <p:tgtEl>
                                          <p:spTgt spid="1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3">
                                            <p:txEl>
                                              <p:pRg st="4" end="4"/>
                                            </p:txEl>
                                          </p:spTgt>
                                        </p:tgtEl>
                                        <p:attrNameLst>
                                          <p:attrName>style.visibility</p:attrName>
                                        </p:attrNameLst>
                                      </p:cBhvr>
                                      <p:to>
                                        <p:strVal val="visible"/>
                                      </p:to>
                                    </p:set>
                                    <p:anim calcmode="lin" valueType="num">
                                      <p:cBhvr additive="base">
                                        <p:cTn id="37" dur="500" fill="hold"/>
                                        <p:tgtEl>
                                          <p:spTgt spid="1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3">
                                            <p:txEl>
                                              <p:pRg st="5" end="5"/>
                                            </p:txEl>
                                          </p:spTgt>
                                        </p:tgtEl>
                                        <p:attrNameLst>
                                          <p:attrName>style.visibility</p:attrName>
                                        </p:attrNameLst>
                                      </p:cBhvr>
                                      <p:to>
                                        <p:strVal val="visible"/>
                                      </p:to>
                                    </p:set>
                                    <p:anim calcmode="lin" valueType="num">
                                      <p:cBhvr additive="base">
                                        <p:cTn id="43" dur="500" fill="hold"/>
                                        <p:tgtEl>
                                          <p:spTgt spid="1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3">
                                            <p:txEl>
                                              <p:pRg st="6" end="6"/>
                                            </p:txEl>
                                          </p:spTgt>
                                        </p:tgtEl>
                                        <p:attrNameLst>
                                          <p:attrName>style.visibility</p:attrName>
                                        </p:attrNameLst>
                                      </p:cBhvr>
                                      <p:to>
                                        <p:strVal val="visible"/>
                                      </p:to>
                                    </p:set>
                                    <p:anim calcmode="lin" valueType="num">
                                      <p:cBhvr additive="base">
                                        <p:cTn id="49" dur="500" fill="hold"/>
                                        <p:tgtEl>
                                          <p:spTgt spid="13">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ormAutofit/>
          </a:bodyPr>
          <a:lstStyle/>
          <a:p>
            <a:r>
              <a:rPr lang="en-GB" sz="3200" b="1" dirty="0"/>
              <a:t>Exercise  - Material considerations</a:t>
            </a:r>
          </a:p>
        </p:txBody>
      </p:sp>
      <p:sp>
        <p:nvSpPr>
          <p:cNvPr id="3" name="Content Placeholder 2"/>
          <p:cNvSpPr>
            <a:spLocks noGrp="1"/>
          </p:cNvSpPr>
          <p:nvPr>
            <p:ph idx="1"/>
          </p:nvPr>
        </p:nvSpPr>
        <p:spPr>
          <a:xfrm>
            <a:off x="457200" y="1196752"/>
            <a:ext cx="8229600" cy="5544616"/>
          </a:xfrm>
        </p:spPr>
        <p:txBody>
          <a:bodyPr>
            <a:normAutofit fontScale="25000" lnSpcReduction="20000"/>
          </a:bodyPr>
          <a:lstStyle/>
          <a:p>
            <a:pPr marL="0" indent="0">
              <a:buNone/>
            </a:pPr>
            <a:r>
              <a:rPr lang="en-GB" sz="4800" dirty="0">
                <a:solidFill>
                  <a:schemeClr val="tx2"/>
                </a:solidFill>
                <a:latin typeface="Arial" panose="020B0604020202020204" pitchFamily="34" charset="0"/>
                <a:cs typeface="Arial" panose="020B0604020202020204" pitchFamily="34" charset="0"/>
              </a:rPr>
              <a:t>Which of the following matters </a:t>
            </a:r>
            <a:r>
              <a:rPr lang="en-GB" sz="4800" b="1" dirty="0">
                <a:solidFill>
                  <a:schemeClr val="tx2"/>
                </a:solidFill>
                <a:latin typeface="Arial" panose="020B0604020202020204" pitchFamily="34" charset="0"/>
                <a:cs typeface="Arial" panose="020B0604020202020204" pitchFamily="34" charset="0"/>
              </a:rPr>
              <a:t>can be </a:t>
            </a:r>
            <a:r>
              <a:rPr lang="en-GB" sz="4800" dirty="0">
                <a:solidFill>
                  <a:schemeClr val="tx2"/>
                </a:solidFill>
                <a:latin typeface="Arial" panose="020B0604020202020204" pitchFamily="34" charset="0"/>
                <a:cs typeface="Arial" panose="020B0604020202020204" pitchFamily="34" charset="0"/>
              </a:rPr>
              <a:t>material considerations in planning decisions ?</a:t>
            </a:r>
          </a:p>
          <a:p>
            <a:pPr marL="0" indent="0">
              <a:buNone/>
            </a:pPr>
            <a:endParaRPr lang="en-GB" sz="4800" dirty="0">
              <a:solidFill>
                <a:schemeClr val="tx2"/>
              </a:solidFill>
              <a:latin typeface="Arial" panose="020B0604020202020204" pitchFamily="34" charset="0"/>
              <a:cs typeface="Arial" panose="020B0604020202020204" pitchFamily="34" charset="0"/>
            </a:endParaRPr>
          </a:p>
          <a:p>
            <a:pPr>
              <a:buAutoNum type="arabicPeriod"/>
            </a:pPr>
            <a:r>
              <a:rPr lang="en-GB" sz="4400" dirty="0">
                <a:solidFill>
                  <a:schemeClr val="tx2"/>
                </a:solidFill>
                <a:latin typeface="Arial" panose="020B0604020202020204" pitchFamily="34" charset="0"/>
                <a:cs typeface="Arial" panose="020B0604020202020204" pitchFamily="34" charset="0"/>
              </a:rPr>
              <a:t>Impact of development on the view from a private house</a:t>
            </a:r>
          </a:p>
          <a:p>
            <a:pPr>
              <a:buAutoNum type="arabicPeriod"/>
            </a:pPr>
            <a:r>
              <a:rPr lang="en-GB" sz="4400" dirty="0">
                <a:solidFill>
                  <a:schemeClr val="tx2"/>
                </a:solidFill>
                <a:latin typeface="Arial" panose="020B0604020202020204" pitchFamily="34" charset="0"/>
                <a:cs typeface="Arial" panose="020B0604020202020204" pitchFamily="34" charset="0"/>
              </a:rPr>
              <a:t>The personal circumstances of an applicant or an objector (e.g. age, health, disability, wealth)</a:t>
            </a:r>
          </a:p>
          <a:p>
            <a:pPr>
              <a:buAutoNum type="arabicPeriod"/>
            </a:pPr>
            <a:r>
              <a:rPr lang="en-GB" sz="4400" dirty="0">
                <a:solidFill>
                  <a:schemeClr val="tx2"/>
                </a:solidFill>
                <a:latin typeface="Arial" panose="020B0604020202020204" pitchFamily="34" charset="0"/>
                <a:cs typeface="Arial" panose="020B0604020202020204" pitchFamily="34" charset="0"/>
              </a:rPr>
              <a:t>The number of objections vs. the number of supporting representations</a:t>
            </a:r>
          </a:p>
          <a:p>
            <a:pPr>
              <a:buAutoNum type="arabicPeriod"/>
            </a:pPr>
            <a:r>
              <a:rPr lang="en-GB" sz="4400" dirty="0">
                <a:solidFill>
                  <a:schemeClr val="tx2"/>
                </a:solidFill>
                <a:latin typeface="Arial" panose="020B0604020202020204" pitchFamily="34" charset="0"/>
                <a:cs typeface="Arial" panose="020B0604020202020204" pitchFamily="34" charset="0"/>
              </a:rPr>
              <a:t>“Moral” objections , for example on betting shops ,sex shops, or pay day lenders</a:t>
            </a:r>
          </a:p>
          <a:p>
            <a:pPr>
              <a:buAutoNum type="arabicPeriod"/>
            </a:pPr>
            <a:r>
              <a:rPr lang="en-GB" sz="4400" dirty="0">
                <a:solidFill>
                  <a:schemeClr val="tx2"/>
                </a:solidFill>
                <a:latin typeface="Arial" panose="020B0604020202020204" pitchFamily="34" charset="0"/>
                <a:cs typeface="Arial" panose="020B0604020202020204" pitchFamily="34" charset="0"/>
              </a:rPr>
              <a:t>Parliamentary statements on planning by Ministers</a:t>
            </a:r>
          </a:p>
          <a:p>
            <a:pPr>
              <a:buAutoNum type="arabicPeriod"/>
            </a:pPr>
            <a:r>
              <a:rPr lang="en-GB" sz="4400" dirty="0">
                <a:solidFill>
                  <a:schemeClr val="tx2"/>
                </a:solidFill>
                <a:latin typeface="Arial" panose="020B0604020202020204" pitchFamily="34" charset="0"/>
                <a:cs typeface="Arial" panose="020B0604020202020204" pitchFamily="34" charset="0"/>
              </a:rPr>
              <a:t>Previous planning history of the site ( past applications and appeals and decisions on them)</a:t>
            </a:r>
          </a:p>
          <a:p>
            <a:pPr>
              <a:buAutoNum type="arabicPeriod"/>
            </a:pPr>
            <a:r>
              <a:rPr lang="en-GB" sz="4400" dirty="0">
                <a:solidFill>
                  <a:schemeClr val="tx2"/>
                </a:solidFill>
                <a:latin typeface="Arial" panose="020B0604020202020204" pitchFamily="34" charset="0"/>
                <a:cs typeface="Arial" panose="020B0604020202020204" pitchFamily="34" charset="0"/>
              </a:rPr>
              <a:t>Animal welfare</a:t>
            </a:r>
          </a:p>
          <a:p>
            <a:pPr>
              <a:buAutoNum type="arabicPeriod"/>
            </a:pPr>
            <a:r>
              <a:rPr lang="en-GB" sz="4400" dirty="0">
                <a:solidFill>
                  <a:schemeClr val="tx2"/>
                </a:solidFill>
                <a:latin typeface="Arial" panose="020B0604020202020204" pitchFamily="34" charset="0"/>
                <a:cs typeface="Arial" panose="020B0604020202020204" pitchFamily="34" charset="0"/>
              </a:rPr>
              <a:t>Loss of trade to a business which would compete directly with the proposed development</a:t>
            </a:r>
          </a:p>
          <a:p>
            <a:pPr>
              <a:buAutoNum type="arabicPeriod"/>
            </a:pPr>
            <a:r>
              <a:rPr lang="en-GB" sz="4400" dirty="0">
                <a:solidFill>
                  <a:schemeClr val="tx2"/>
                </a:solidFill>
                <a:latin typeface="Arial" panose="020B0604020202020204" pitchFamily="34" charset="0"/>
                <a:cs typeface="Arial" panose="020B0604020202020204" pitchFamily="34" charset="0"/>
              </a:rPr>
              <a:t>Adverse trading impact on a town centre as a whole</a:t>
            </a:r>
          </a:p>
          <a:p>
            <a:pPr>
              <a:buAutoNum type="arabicPeriod"/>
            </a:pPr>
            <a:r>
              <a:rPr lang="en-GB" sz="4400" dirty="0">
                <a:solidFill>
                  <a:schemeClr val="tx2"/>
                </a:solidFill>
                <a:latin typeface="Arial" panose="020B0604020202020204" pitchFamily="34" charset="0"/>
                <a:cs typeface="Arial" panose="020B0604020202020204" pitchFamily="34" charset="0"/>
              </a:rPr>
              <a:t>A “conservation area” or “listed building” designation </a:t>
            </a:r>
          </a:p>
          <a:p>
            <a:pPr>
              <a:buAutoNum type="arabicPeriod"/>
            </a:pPr>
            <a:r>
              <a:rPr lang="en-GB" sz="4400" dirty="0">
                <a:solidFill>
                  <a:schemeClr val="tx2"/>
                </a:solidFill>
                <a:latin typeface="Arial" panose="020B0604020202020204" pitchFamily="34" charset="0"/>
                <a:cs typeface="Arial" panose="020B0604020202020204" pitchFamily="34" charset="0"/>
              </a:rPr>
              <a:t>The fear that development may “devalue” a nearby property </a:t>
            </a:r>
          </a:p>
          <a:p>
            <a:pPr>
              <a:buAutoNum type="arabicPeriod"/>
            </a:pPr>
            <a:r>
              <a:rPr lang="en-GB" sz="4400" dirty="0">
                <a:solidFill>
                  <a:schemeClr val="tx2"/>
                </a:solidFill>
                <a:latin typeface="Arial" panose="020B0604020202020204" pitchFamily="34" charset="0"/>
                <a:cs typeface="Arial" panose="020B0604020202020204" pitchFamily="34" charset="0"/>
              </a:rPr>
              <a:t>The applicant‘s alleged character or behaviour ( either good or bad !)</a:t>
            </a:r>
          </a:p>
          <a:p>
            <a:pPr>
              <a:buAutoNum type="arabicPeriod"/>
            </a:pPr>
            <a:r>
              <a:rPr lang="en-GB" sz="4400" dirty="0">
                <a:solidFill>
                  <a:schemeClr val="tx2"/>
                </a:solidFill>
                <a:latin typeface="Arial" panose="020B0604020202020204" pitchFamily="34" charset="0"/>
                <a:cs typeface="Arial" panose="020B0604020202020204" pitchFamily="34" charset="0"/>
              </a:rPr>
              <a:t>The ethnicity of the applicant </a:t>
            </a:r>
          </a:p>
          <a:p>
            <a:pPr>
              <a:buAutoNum type="arabicPeriod"/>
            </a:pPr>
            <a:r>
              <a:rPr lang="en-GB" sz="4400" dirty="0">
                <a:solidFill>
                  <a:schemeClr val="tx2"/>
                </a:solidFill>
                <a:latin typeface="Arial" panose="020B0604020202020204" pitchFamily="34" charset="0"/>
                <a:cs typeface="Arial" panose="020B0604020202020204" pitchFamily="34" charset="0"/>
              </a:rPr>
              <a:t>Whether or not the developer owns the application site</a:t>
            </a:r>
          </a:p>
          <a:p>
            <a:pPr>
              <a:buAutoNum type="arabicPeriod"/>
            </a:pPr>
            <a:r>
              <a:rPr lang="en-GB" sz="4400" dirty="0">
                <a:solidFill>
                  <a:schemeClr val="tx2"/>
                </a:solidFill>
                <a:latin typeface="Arial" panose="020B0604020202020204" pitchFamily="34" charset="0"/>
                <a:cs typeface="Arial" panose="020B0604020202020204" pitchFamily="34" charset="0"/>
              </a:rPr>
              <a:t>Restrictive covenants and other legal restraints ( such as boundary disputes) that may affect the application site </a:t>
            </a:r>
          </a:p>
          <a:p>
            <a:pPr>
              <a:buAutoNum type="arabicPeriod"/>
            </a:pPr>
            <a:r>
              <a:rPr lang="en-GB" sz="4400" dirty="0">
                <a:solidFill>
                  <a:schemeClr val="tx2"/>
                </a:solidFill>
                <a:latin typeface="Arial" panose="020B0604020202020204" pitchFamily="34" charset="0"/>
                <a:cs typeface="Arial" panose="020B0604020202020204" pitchFamily="34" charset="0"/>
              </a:rPr>
              <a:t>The developer has started work before the planning application has been decided</a:t>
            </a:r>
          </a:p>
          <a:p>
            <a:pPr>
              <a:buAutoNum type="arabicPeriod"/>
            </a:pPr>
            <a:r>
              <a:rPr lang="en-GB" sz="4400" dirty="0">
                <a:solidFill>
                  <a:schemeClr val="tx2"/>
                </a:solidFill>
                <a:latin typeface="Arial" panose="020B0604020202020204" pitchFamily="34" charset="0"/>
                <a:cs typeface="Arial" panose="020B0604020202020204" pitchFamily="34" charset="0"/>
              </a:rPr>
              <a:t>Fire precautions in a building </a:t>
            </a:r>
          </a:p>
          <a:p>
            <a:pPr>
              <a:buAutoNum type="arabicPeriod"/>
            </a:pPr>
            <a:r>
              <a:rPr lang="en-GB" sz="4400" dirty="0">
                <a:solidFill>
                  <a:schemeClr val="tx2"/>
                </a:solidFill>
                <a:latin typeface="Arial" panose="020B0604020202020204" pitchFamily="34" charset="0"/>
                <a:cs typeface="Arial" panose="020B0604020202020204" pitchFamily="34" charset="0"/>
              </a:rPr>
              <a:t>Storage and handling of hazardous materials</a:t>
            </a:r>
          </a:p>
          <a:p>
            <a:pPr>
              <a:buAutoNum type="arabicPeriod"/>
            </a:pPr>
            <a:r>
              <a:rPr lang="en-GB" sz="4400" dirty="0">
                <a:solidFill>
                  <a:schemeClr val="tx2"/>
                </a:solidFill>
                <a:latin typeface="Arial" panose="020B0604020202020204" pitchFamily="34" charset="0"/>
                <a:cs typeface="Arial" panose="020B0604020202020204" pitchFamily="34" charset="0"/>
              </a:rPr>
              <a:t>Ground / slope stability</a:t>
            </a:r>
          </a:p>
          <a:p>
            <a:pPr>
              <a:buAutoNum type="arabicPeriod"/>
            </a:pPr>
            <a:r>
              <a:rPr lang="en-GB" sz="4400" dirty="0">
                <a:solidFill>
                  <a:schemeClr val="tx2"/>
                </a:solidFill>
                <a:latin typeface="Arial" panose="020B0604020202020204" pitchFamily="34" charset="0"/>
                <a:cs typeface="Arial" panose="020B0604020202020204" pitchFamily="34" charset="0"/>
              </a:rPr>
              <a:t>Access for disabled people, in a building to which the public have access</a:t>
            </a:r>
          </a:p>
          <a:p>
            <a:pPr>
              <a:buAutoNum type="arabicPeriod"/>
            </a:pPr>
            <a:r>
              <a:rPr lang="en-GB" sz="4400" dirty="0">
                <a:solidFill>
                  <a:schemeClr val="tx2"/>
                </a:solidFill>
                <a:latin typeface="Arial" panose="020B0604020202020204" pitchFamily="34" charset="0"/>
                <a:cs typeface="Arial" panose="020B0604020202020204" pitchFamily="34" charset="0"/>
              </a:rPr>
              <a:t>Lack of information on the application form</a:t>
            </a:r>
          </a:p>
          <a:p>
            <a:pPr>
              <a:buAutoNum type="arabicPeriod"/>
            </a:pPr>
            <a:r>
              <a:rPr lang="en-GB" sz="4400" dirty="0">
                <a:solidFill>
                  <a:schemeClr val="tx2"/>
                </a:solidFill>
                <a:latin typeface="Arial" panose="020B0604020202020204" pitchFamily="34" charset="0"/>
                <a:cs typeface="Arial" panose="020B0604020202020204" pitchFamily="34" charset="0"/>
              </a:rPr>
              <a:t>Incorrect notices on the application form</a:t>
            </a:r>
          </a:p>
          <a:p>
            <a:pPr>
              <a:buAutoNum type="arabicPeriod"/>
            </a:pPr>
            <a:r>
              <a:rPr lang="en-GB" sz="4400" dirty="0">
                <a:solidFill>
                  <a:schemeClr val="tx2"/>
                </a:solidFill>
                <a:latin typeface="Arial" panose="020B0604020202020204" pitchFamily="34" charset="0"/>
                <a:cs typeface="Arial" panose="020B0604020202020204" pitchFamily="34" charset="0"/>
              </a:rPr>
              <a:t>Incorrect fee paid for the planning application</a:t>
            </a:r>
          </a:p>
          <a:p>
            <a:pPr>
              <a:buAutoNum type="arabicPeriod"/>
            </a:pPr>
            <a:r>
              <a:rPr lang="en-GB" sz="4400" dirty="0">
                <a:solidFill>
                  <a:schemeClr val="tx2"/>
                </a:solidFill>
                <a:latin typeface="Arial" panose="020B0604020202020204" pitchFamily="34" charset="0"/>
                <a:cs typeface="Arial" panose="020B0604020202020204" pitchFamily="34" charset="0"/>
              </a:rPr>
              <a:t>Pre-application advice</a:t>
            </a:r>
          </a:p>
          <a:p>
            <a:pPr>
              <a:buAutoNum type="arabicPeriod"/>
            </a:pPr>
            <a:r>
              <a:rPr lang="en-GB" sz="4400" dirty="0">
                <a:solidFill>
                  <a:schemeClr val="tx2"/>
                </a:solidFill>
                <a:latin typeface="Arial" panose="020B0604020202020204" pitchFamily="34" charset="0"/>
                <a:cs typeface="Arial" panose="020B0604020202020204" pitchFamily="34" charset="0"/>
              </a:rPr>
              <a:t>Residential amenity</a:t>
            </a:r>
          </a:p>
          <a:p>
            <a:pPr>
              <a:buAutoNum type="arabicPeriod"/>
            </a:pPr>
            <a:r>
              <a:rPr lang="en-GB" sz="4400" dirty="0">
                <a:solidFill>
                  <a:schemeClr val="tx2"/>
                </a:solidFill>
                <a:latin typeface="Arial" panose="020B0604020202020204" pitchFamily="34" charset="0"/>
                <a:cs typeface="Arial" panose="020B0604020202020204" pitchFamily="34" charset="0"/>
              </a:rPr>
              <a:t>Parking and highway safety</a:t>
            </a:r>
          </a:p>
          <a:p>
            <a:pPr>
              <a:buAutoNum type="arabicPeriod"/>
            </a:pPr>
            <a:r>
              <a:rPr lang="en-GB" sz="4400" dirty="0">
                <a:solidFill>
                  <a:schemeClr val="tx2"/>
                </a:solidFill>
                <a:latin typeface="Arial" panose="020B0604020202020204" pitchFamily="34" charset="0"/>
                <a:cs typeface="Arial" panose="020B0604020202020204" pitchFamily="34" charset="0"/>
              </a:rPr>
              <a:t>Local and government policy</a:t>
            </a:r>
          </a:p>
          <a:p>
            <a:pPr>
              <a:buAutoNum type="arabicPeriod"/>
            </a:pPr>
            <a:r>
              <a:rPr lang="en-GB" sz="4800" dirty="0">
                <a:solidFill>
                  <a:schemeClr val="tx2"/>
                </a:solidFill>
                <a:latin typeface="Arial" panose="020B0604020202020204" pitchFamily="34" charset="0"/>
                <a:cs typeface="Arial" panose="020B0604020202020204" pitchFamily="34" charset="0"/>
              </a:rPr>
              <a:t>Nature Conservation and biodiversity</a:t>
            </a:r>
          </a:p>
          <a:p>
            <a:pPr>
              <a:buAutoNum type="arabicPeriod"/>
            </a:pPr>
            <a:r>
              <a:rPr lang="en-GB" sz="4800" dirty="0">
                <a:solidFill>
                  <a:schemeClr val="tx2"/>
                </a:solidFill>
                <a:latin typeface="Arial" panose="020B0604020202020204" pitchFamily="34" charset="0"/>
                <a:cs typeface="Arial" panose="020B0604020202020204" pitchFamily="34" charset="0"/>
              </a:rPr>
              <a:t>Effects on Listed Buildings and Conservation Areas</a:t>
            </a:r>
          </a:p>
          <a:p>
            <a:pPr>
              <a:buAutoNum type="arabicPeriod"/>
            </a:pPr>
            <a:r>
              <a:rPr lang="en-GB" sz="4800" dirty="0">
                <a:solidFill>
                  <a:schemeClr val="tx2"/>
                </a:solidFill>
                <a:latin typeface="Arial" panose="020B0604020202020204" pitchFamily="34" charset="0"/>
                <a:cs typeface="Arial" panose="020B0604020202020204" pitchFamily="34" charset="0"/>
              </a:rPr>
              <a:t>Air pollution</a:t>
            </a:r>
          </a:p>
          <a:p>
            <a:pPr>
              <a:buAutoNum type="arabicPeriod"/>
            </a:pPr>
            <a:endParaRPr lang="en-GB" dirty="0">
              <a:solidFill>
                <a:schemeClr val="tx2"/>
              </a:solidFill>
              <a:latin typeface="Arial" panose="020B0604020202020204" pitchFamily="34" charset="0"/>
              <a:cs typeface="Arial" panose="020B0604020202020204" pitchFamily="34" charset="0"/>
            </a:endParaRPr>
          </a:p>
          <a:p>
            <a:endParaRPr lang="en-GB" dirty="0"/>
          </a:p>
        </p:txBody>
      </p:sp>
    </p:spTree>
    <p:extLst>
      <p:ext uri="{BB962C8B-B14F-4D97-AF65-F5344CB8AC3E}">
        <p14:creationId xmlns:p14="http://schemas.microsoft.com/office/powerpoint/2010/main" val="3223977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1000"/>
                                        <p:tgtEl>
                                          <p:spTgt spid="3">
                                            <p:txEl>
                                              <p:pRg st="4" end="4"/>
                                            </p:txEl>
                                          </p:spTgt>
                                        </p:tgtEl>
                                      </p:cBhvr>
                                    </p:animEffect>
                                    <p:anim calcmode="lin" valueType="num">
                                      <p:cBhvr>
                                        <p:cTn id="3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Effect transition="in" filter="fade">
                                      <p:cBhvr>
                                        <p:cTn id="40" dur="1000"/>
                                        <p:tgtEl>
                                          <p:spTgt spid="3">
                                            <p:txEl>
                                              <p:pRg st="5" end="5"/>
                                            </p:txEl>
                                          </p:spTgt>
                                        </p:tgtEl>
                                      </p:cBhvr>
                                    </p:animEffect>
                                    <p:anim calcmode="lin" valueType="num">
                                      <p:cBhvr>
                                        <p:cTn id="41"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Effect transition="in" filter="fade">
                                      <p:cBhvr>
                                        <p:cTn id="47" dur="1000"/>
                                        <p:tgtEl>
                                          <p:spTgt spid="3">
                                            <p:txEl>
                                              <p:pRg st="6" end="6"/>
                                            </p:txEl>
                                          </p:spTgt>
                                        </p:tgtEl>
                                      </p:cBhvr>
                                    </p:animEffect>
                                    <p:anim calcmode="lin" valueType="num">
                                      <p:cBhvr>
                                        <p:cTn id="4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3">
                                            <p:txEl>
                                              <p:pRg st="7" end="7"/>
                                            </p:txEl>
                                          </p:spTgt>
                                        </p:tgtEl>
                                        <p:attrNameLst>
                                          <p:attrName>style.visibility</p:attrName>
                                        </p:attrNameLst>
                                      </p:cBhvr>
                                      <p:to>
                                        <p:strVal val="visible"/>
                                      </p:to>
                                    </p:set>
                                    <p:animEffect transition="in" filter="fade">
                                      <p:cBhvr>
                                        <p:cTn id="54" dur="1000"/>
                                        <p:tgtEl>
                                          <p:spTgt spid="3">
                                            <p:txEl>
                                              <p:pRg st="7" end="7"/>
                                            </p:txEl>
                                          </p:spTgt>
                                        </p:tgtEl>
                                      </p:cBhvr>
                                    </p:animEffect>
                                    <p:anim calcmode="lin" valueType="num">
                                      <p:cBhvr>
                                        <p:cTn id="55"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6"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nodeType="clickEffect">
                                  <p:stCondLst>
                                    <p:cond delay="0"/>
                                  </p:stCondLst>
                                  <p:childTnLst>
                                    <p:set>
                                      <p:cBhvr>
                                        <p:cTn id="60" dur="1" fill="hold">
                                          <p:stCondLst>
                                            <p:cond delay="0"/>
                                          </p:stCondLst>
                                        </p:cTn>
                                        <p:tgtEl>
                                          <p:spTgt spid="3">
                                            <p:txEl>
                                              <p:pRg st="8" end="8"/>
                                            </p:txEl>
                                          </p:spTgt>
                                        </p:tgtEl>
                                        <p:attrNameLst>
                                          <p:attrName>style.visibility</p:attrName>
                                        </p:attrNameLst>
                                      </p:cBhvr>
                                      <p:to>
                                        <p:strVal val="visible"/>
                                      </p:to>
                                    </p:set>
                                    <p:animEffect transition="in" filter="fade">
                                      <p:cBhvr>
                                        <p:cTn id="61" dur="1000"/>
                                        <p:tgtEl>
                                          <p:spTgt spid="3">
                                            <p:txEl>
                                              <p:pRg st="8" end="8"/>
                                            </p:txEl>
                                          </p:spTgt>
                                        </p:tgtEl>
                                      </p:cBhvr>
                                    </p:animEffect>
                                    <p:anim calcmode="lin" valueType="num">
                                      <p:cBhvr>
                                        <p:cTn id="62"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3"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nodeType="clickEffect">
                                  <p:stCondLst>
                                    <p:cond delay="0"/>
                                  </p:stCondLst>
                                  <p:childTnLst>
                                    <p:set>
                                      <p:cBhvr>
                                        <p:cTn id="67" dur="1" fill="hold">
                                          <p:stCondLst>
                                            <p:cond delay="0"/>
                                          </p:stCondLst>
                                        </p:cTn>
                                        <p:tgtEl>
                                          <p:spTgt spid="3">
                                            <p:txEl>
                                              <p:pRg st="9" end="9"/>
                                            </p:txEl>
                                          </p:spTgt>
                                        </p:tgtEl>
                                        <p:attrNameLst>
                                          <p:attrName>style.visibility</p:attrName>
                                        </p:attrNameLst>
                                      </p:cBhvr>
                                      <p:to>
                                        <p:strVal val="visible"/>
                                      </p:to>
                                    </p:set>
                                    <p:animEffect transition="in" filter="fade">
                                      <p:cBhvr>
                                        <p:cTn id="68" dur="1000"/>
                                        <p:tgtEl>
                                          <p:spTgt spid="3">
                                            <p:txEl>
                                              <p:pRg st="9" end="9"/>
                                            </p:txEl>
                                          </p:spTgt>
                                        </p:tgtEl>
                                      </p:cBhvr>
                                    </p:animEffect>
                                    <p:anim calcmode="lin" valueType="num">
                                      <p:cBhvr>
                                        <p:cTn id="69"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70"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nodeType="clickEffect">
                                  <p:stCondLst>
                                    <p:cond delay="0"/>
                                  </p:stCondLst>
                                  <p:childTnLst>
                                    <p:set>
                                      <p:cBhvr>
                                        <p:cTn id="74" dur="1" fill="hold">
                                          <p:stCondLst>
                                            <p:cond delay="0"/>
                                          </p:stCondLst>
                                        </p:cTn>
                                        <p:tgtEl>
                                          <p:spTgt spid="3">
                                            <p:txEl>
                                              <p:pRg st="10" end="10"/>
                                            </p:txEl>
                                          </p:spTgt>
                                        </p:tgtEl>
                                        <p:attrNameLst>
                                          <p:attrName>style.visibility</p:attrName>
                                        </p:attrNameLst>
                                      </p:cBhvr>
                                      <p:to>
                                        <p:strVal val="visible"/>
                                      </p:to>
                                    </p:set>
                                    <p:animEffect transition="in" filter="fade">
                                      <p:cBhvr>
                                        <p:cTn id="75" dur="1000"/>
                                        <p:tgtEl>
                                          <p:spTgt spid="3">
                                            <p:txEl>
                                              <p:pRg st="10" end="10"/>
                                            </p:txEl>
                                          </p:spTgt>
                                        </p:tgtEl>
                                      </p:cBhvr>
                                    </p:animEffect>
                                    <p:anim calcmode="lin" valueType="num">
                                      <p:cBhvr>
                                        <p:cTn id="76"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77"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42" presetClass="entr" presetSubtype="0" fill="hold" nodeType="clickEffect">
                                  <p:stCondLst>
                                    <p:cond delay="0"/>
                                  </p:stCondLst>
                                  <p:childTnLst>
                                    <p:set>
                                      <p:cBhvr>
                                        <p:cTn id="81" dur="1" fill="hold">
                                          <p:stCondLst>
                                            <p:cond delay="0"/>
                                          </p:stCondLst>
                                        </p:cTn>
                                        <p:tgtEl>
                                          <p:spTgt spid="3">
                                            <p:txEl>
                                              <p:pRg st="11" end="11"/>
                                            </p:txEl>
                                          </p:spTgt>
                                        </p:tgtEl>
                                        <p:attrNameLst>
                                          <p:attrName>style.visibility</p:attrName>
                                        </p:attrNameLst>
                                      </p:cBhvr>
                                      <p:to>
                                        <p:strVal val="visible"/>
                                      </p:to>
                                    </p:set>
                                    <p:animEffect transition="in" filter="fade">
                                      <p:cBhvr>
                                        <p:cTn id="82" dur="1000"/>
                                        <p:tgtEl>
                                          <p:spTgt spid="3">
                                            <p:txEl>
                                              <p:pRg st="11" end="11"/>
                                            </p:txEl>
                                          </p:spTgt>
                                        </p:tgtEl>
                                      </p:cBhvr>
                                    </p:animEffect>
                                    <p:anim calcmode="lin" valueType="num">
                                      <p:cBhvr>
                                        <p:cTn id="83"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84"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42" presetClass="entr" presetSubtype="0" fill="hold" nodeType="clickEffect">
                                  <p:stCondLst>
                                    <p:cond delay="0"/>
                                  </p:stCondLst>
                                  <p:childTnLst>
                                    <p:set>
                                      <p:cBhvr>
                                        <p:cTn id="88" dur="1" fill="hold">
                                          <p:stCondLst>
                                            <p:cond delay="0"/>
                                          </p:stCondLst>
                                        </p:cTn>
                                        <p:tgtEl>
                                          <p:spTgt spid="3">
                                            <p:txEl>
                                              <p:pRg st="12" end="12"/>
                                            </p:txEl>
                                          </p:spTgt>
                                        </p:tgtEl>
                                        <p:attrNameLst>
                                          <p:attrName>style.visibility</p:attrName>
                                        </p:attrNameLst>
                                      </p:cBhvr>
                                      <p:to>
                                        <p:strVal val="visible"/>
                                      </p:to>
                                    </p:set>
                                    <p:animEffect transition="in" filter="fade">
                                      <p:cBhvr>
                                        <p:cTn id="89" dur="1000"/>
                                        <p:tgtEl>
                                          <p:spTgt spid="3">
                                            <p:txEl>
                                              <p:pRg st="12" end="12"/>
                                            </p:txEl>
                                          </p:spTgt>
                                        </p:tgtEl>
                                      </p:cBhvr>
                                    </p:animEffect>
                                    <p:anim calcmode="lin" valueType="num">
                                      <p:cBhvr>
                                        <p:cTn id="90"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91" dur="1000" fill="hold"/>
                                        <p:tgtEl>
                                          <p:spTgt spid="3">
                                            <p:txEl>
                                              <p:pRg st="12" end="12"/>
                                            </p:txEl>
                                          </p:spTgt>
                                        </p:tgtEl>
                                        <p:attrNameLst>
                                          <p:attrName>ppt_y</p:attrName>
                                        </p:attrNameLst>
                                      </p:cBhvr>
                                      <p:tavLst>
                                        <p:tav tm="0">
                                          <p:val>
                                            <p:strVal val="#ppt_y+.1"/>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42" presetClass="entr" presetSubtype="0" fill="hold" nodeType="clickEffect">
                                  <p:stCondLst>
                                    <p:cond delay="0"/>
                                  </p:stCondLst>
                                  <p:childTnLst>
                                    <p:set>
                                      <p:cBhvr>
                                        <p:cTn id="95" dur="1" fill="hold">
                                          <p:stCondLst>
                                            <p:cond delay="0"/>
                                          </p:stCondLst>
                                        </p:cTn>
                                        <p:tgtEl>
                                          <p:spTgt spid="3">
                                            <p:txEl>
                                              <p:pRg st="13" end="13"/>
                                            </p:txEl>
                                          </p:spTgt>
                                        </p:tgtEl>
                                        <p:attrNameLst>
                                          <p:attrName>style.visibility</p:attrName>
                                        </p:attrNameLst>
                                      </p:cBhvr>
                                      <p:to>
                                        <p:strVal val="visible"/>
                                      </p:to>
                                    </p:set>
                                    <p:animEffect transition="in" filter="fade">
                                      <p:cBhvr>
                                        <p:cTn id="96" dur="1000"/>
                                        <p:tgtEl>
                                          <p:spTgt spid="3">
                                            <p:txEl>
                                              <p:pRg st="13" end="13"/>
                                            </p:txEl>
                                          </p:spTgt>
                                        </p:tgtEl>
                                      </p:cBhvr>
                                    </p:animEffect>
                                    <p:anim calcmode="lin" valueType="num">
                                      <p:cBhvr>
                                        <p:cTn id="97" dur="1000" fill="hold"/>
                                        <p:tgtEl>
                                          <p:spTgt spid="3">
                                            <p:txEl>
                                              <p:pRg st="13" end="13"/>
                                            </p:txEl>
                                          </p:spTgt>
                                        </p:tgtEl>
                                        <p:attrNameLst>
                                          <p:attrName>ppt_x</p:attrName>
                                        </p:attrNameLst>
                                      </p:cBhvr>
                                      <p:tavLst>
                                        <p:tav tm="0">
                                          <p:val>
                                            <p:strVal val="#ppt_x"/>
                                          </p:val>
                                        </p:tav>
                                        <p:tav tm="100000">
                                          <p:val>
                                            <p:strVal val="#ppt_x"/>
                                          </p:val>
                                        </p:tav>
                                      </p:tavLst>
                                    </p:anim>
                                    <p:anim calcmode="lin" valueType="num">
                                      <p:cBhvr>
                                        <p:cTn id="98" dur="1000" fill="hold"/>
                                        <p:tgtEl>
                                          <p:spTgt spid="3">
                                            <p:txEl>
                                              <p:pRg st="13" end="13"/>
                                            </p:txEl>
                                          </p:spTgt>
                                        </p:tgtEl>
                                        <p:attrNameLst>
                                          <p:attrName>ppt_y</p:attrName>
                                        </p:attrNameLst>
                                      </p:cBhvr>
                                      <p:tavLst>
                                        <p:tav tm="0">
                                          <p:val>
                                            <p:strVal val="#ppt_y+.1"/>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42" presetClass="entr" presetSubtype="0" fill="hold" nodeType="clickEffect">
                                  <p:stCondLst>
                                    <p:cond delay="0"/>
                                  </p:stCondLst>
                                  <p:childTnLst>
                                    <p:set>
                                      <p:cBhvr>
                                        <p:cTn id="102" dur="1" fill="hold">
                                          <p:stCondLst>
                                            <p:cond delay="0"/>
                                          </p:stCondLst>
                                        </p:cTn>
                                        <p:tgtEl>
                                          <p:spTgt spid="3">
                                            <p:txEl>
                                              <p:pRg st="14" end="14"/>
                                            </p:txEl>
                                          </p:spTgt>
                                        </p:tgtEl>
                                        <p:attrNameLst>
                                          <p:attrName>style.visibility</p:attrName>
                                        </p:attrNameLst>
                                      </p:cBhvr>
                                      <p:to>
                                        <p:strVal val="visible"/>
                                      </p:to>
                                    </p:set>
                                    <p:animEffect transition="in" filter="fade">
                                      <p:cBhvr>
                                        <p:cTn id="103" dur="1000"/>
                                        <p:tgtEl>
                                          <p:spTgt spid="3">
                                            <p:txEl>
                                              <p:pRg st="14" end="14"/>
                                            </p:txEl>
                                          </p:spTgt>
                                        </p:tgtEl>
                                      </p:cBhvr>
                                    </p:animEffect>
                                    <p:anim calcmode="lin" valueType="num">
                                      <p:cBhvr>
                                        <p:cTn id="104" dur="1000" fill="hold"/>
                                        <p:tgtEl>
                                          <p:spTgt spid="3">
                                            <p:txEl>
                                              <p:pRg st="14" end="14"/>
                                            </p:txEl>
                                          </p:spTgt>
                                        </p:tgtEl>
                                        <p:attrNameLst>
                                          <p:attrName>ppt_x</p:attrName>
                                        </p:attrNameLst>
                                      </p:cBhvr>
                                      <p:tavLst>
                                        <p:tav tm="0">
                                          <p:val>
                                            <p:strVal val="#ppt_x"/>
                                          </p:val>
                                        </p:tav>
                                        <p:tav tm="100000">
                                          <p:val>
                                            <p:strVal val="#ppt_x"/>
                                          </p:val>
                                        </p:tav>
                                      </p:tavLst>
                                    </p:anim>
                                    <p:anim calcmode="lin" valueType="num">
                                      <p:cBhvr>
                                        <p:cTn id="105" dur="1000" fill="hold"/>
                                        <p:tgtEl>
                                          <p:spTgt spid="3">
                                            <p:txEl>
                                              <p:pRg st="14" end="14"/>
                                            </p:txEl>
                                          </p:spTgt>
                                        </p:tgtEl>
                                        <p:attrNameLst>
                                          <p:attrName>ppt_y</p:attrName>
                                        </p:attrNameLst>
                                      </p:cBhvr>
                                      <p:tavLst>
                                        <p:tav tm="0">
                                          <p:val>
                                            <p:strVal val="#ppt_y+.1"/>
                                          </p:val>
                                        </p:tav>
                                        <p:tav tm="100000">
                                          <p:val>
                                            <p:strVal val="#ppt_y"/>
                                          </p:val>
                                        </p:tav>
                                      </p:tavLst>
                                    </p:anim>
                                  </p:childTnLst>
                                </p:cTn>
                              </p:par>
                            </p:childTnLst>
                          </p:cTn>
                        </p:par>
                      </p:childTnLst>
                    </p:cTn>
                  </p:par>
                  <p:par>
                    <p:cTn id="106" fill="hold">
                      <p:stCondLst>
                        <p:cond delay="indefinite"/>
                      </p:stCondLst>
                      <p:childTnLst>
                        <p:par>
                          <p:cTn id="107" fill="hold">
                            <p:stCondLst>
                              <p:cond delay="0"/>
                            </p:stCondLst>
                            <p:childTnLst>
                              <p:par>
                                <p:cTn id="108" presetID="42" presetClass="entr" presetSubtype="0" fill="hold" nodeType="clickEffect">
                                  <p:stCondLst>
                                    <p:cond delay="0"/>
                                  </p:stCondLst>
                                  <p:childTnLst>
                                    <p:set>
                                      <p:cBhvr>
                                        <p:cTn id="109" dur="1" fill="hold">
                                          <p:stCondLst>
                                            <p:cond delay="0"/>
                                          </p:stCondLst>
                                        </p:cTn>
                                        <p:tgtEl>
                                          <p:spTgt spid="3">
                                            <p:txEl>
                                              <p:pRg st="15" end="15"/>
                                            </p:txEl>
                                          </p:spTgt>
                                        </p:tgtEl>
                                        <p:attrNameLst>
                                          <p:attrName>style.visibility</p:attrName>
                                        </p:attrNameLst>
                                      </p:cBhvr>
                                      <p:to>
                                        <p:strVal val="visible"/>
                                      </p:to>
                                    </p:set>
                                    <p:animEffect transition="in" filter="fade">
                                      <p:cBhvr>
                                        <p:cTn id="110" dur="1000"/>
                                        <p:tgtEl>
                                          <p:spTgt spid="3">
                                            <p:txEl>
                                              <p:pRg st="15" end="15"/>
                                            </p:txEl>
                                          </p:spTgt>
                                        </p:tgtEl>
                                      </p:cBhvr>
                                    </p:animEffect>
                                    <p:anim calcmode="lin" valueType="num">
                                      <p:cBhvr>
                                        <p:cTn id="111" dur="1000" fill="hold"/>
                                        <p:tgtEl>
                                          <p:spTgt spid="3">
                                            <p:txEl>
                                              <p:pRg st="15" end="15"/>
                                            </p:txEl>
                                          </p:spTgt>
                                        </p:tgtEl>
                                        <p:attrNameLst>
                                          <p:attrName>ppt_x</p:attrName>
                                        </p:attrNameLst>
                                      </p:cBhvr>
                                      <p:tavLst>
                                        <p:tav tm="0">
                                          <p:val>
                                            <p:strVal val="#ppt_x"/>
                                          </p:val>
                                        </p:tav>
                                        <p:tav tm="100000">
                                          <p:val>
                                            <p:strVal val="#ppt_x"/>
                                          </p:val>
                                        </p:tav>
                                      </p:tavLst>
                                    </p:anim>
                                    <p:anim calcmode="lin" valueType="num">
                                      <p:cBhvr>
                                        <p:cTn id="112" dur="1000" fill="hold"/>
                                        <p:tgtEl>
                                          <p:spTgt spid="3">
                                            <p:txEl>
                                              <p:pRg st="15" end="15"/>
                                            </p:txEl>
                                          </p:spTgt>
                                        </p:tgtEl>
                                        <p:attrNameLst>
                                          <p:attrName>ppt_y</p:attrName>
                                        </p:attrNameLst>
                                      </p:cBhvr>
                                      <p:tavLst>
                                        <p:tav tm="0">
                                          <p:val>
                                            <p:strVal val="#ppt_y+.1"/>
                                          </p:val>
                                        </p:tav>
                                        <p:tav tm="100000">
                                          <p:val>
                                            <p:strVal val="#ppt_y"/>
                                          </p:val>
                                        </p:tav>
                                      </p:tavLst>
                                    </p:anim>
                                  </p:childTnLst>
                                </p:cTn>
                              </p:par>
                            </p:childTnLst>
                          </p:cTn>
                        </p:par>
                      </p:childTnLst>
                    </p:cTn>
                  </p:par>
                  <p:par>
                    <p:cTn id="113" fill="hold">
                      <p:stCondLst>
                        <p:cond delay="indefinite"/>
                      </p:stCondLst>
                      <p:childTnLst>
                        <p:par>
                          <p:cTn id="114" fill="hold">
                            <p:stCondLst>
                              <p:cond delay="0"/>
                            </p:stCondLst>
                            <p:childTnLst>
                              <p:par>
                                <p:cTn id="115" presetID="42" presetClass="entr" presetSubtype="0" fill="hold" nodeType="clickEffect">
                                  <p:stCondLst>
                                    <p:cond delay="0"/>
                                  </p:stCondLst>
                                  <p:childTnLst>
                                    <p:set>
                                      <p:cBhvr>
                                        <p:cTn id="116" dur="1" fill="hold">
                                          <p:stCondLst>
                                            <p:cond delay="0"/>
                                          </p:stCondLst>
                                        </p:cTn>
                                        <p:tgtEl>
                                          <p:spTgt spid="3">
                                            <p:txEl>
                                              <p:pRg st="16" end="16"/>
                                            </p:txEl>
                                          </p:spTgt>
                                        </p:tgtEl>
                                        <p:attrNameLst>
                                          <p:attrName>style.visibility</p:attrName>
                                        </p:attrNameLst>
                                      </p:cBhvr>
                                      <p:to>
                                        <p:strVal val="visible"/>
                                      </p:to>
                                    </p:set>
                                    <p:animEffect transition="in" filter="fade">
                                      <p:cBhvr>
                                        <p:cTn id="117" dur="1000"/>
                                        <p:tgtEl>
                                          <p:spTgt spid="3">
                                            <p:txEl>
                                              <p:pRg st="16" end="16"/>
                                            </p:txEl>
                                          </p:spTgt>
                                        </p:tgtEl>
                                      </p:cBhvr>
                                    </p:animEffect>
                                    <p:anim calcmode="lin" valueType="num">
                                      <p:cBhvr>
                                        <p:cTn id="118" dur="1000" fill="hold"/>
                                        <p:tgtEl>
                                          <p:spTgt spid="3">
                                            <p:txEl>
                                              <p:pRg st="16" end="16"/>
                                            </p:txEl>
                                          </p:spTgt>
                                        </p:tgtEl>
                                        <p:attrNameLst>
                                          <p:attrName>ppt_x</p:attrName>
                                        </p:attrNameLst>
                                      </p:cBhvr>
                                      <p:tavLst>
                                        <p:tav tm="0">
                                          <p:val>
                                            <p:strVal val="#ppt_x"/>
                                          </p:val>
                                        </p:tav>
                                        <p:tav tm="100000">
                                          <p:val>
                                            <p:strVal val="#ppt_x"/>
                                          </p:val>
                                        </p:tav>
                                      </p:tavLst>
                                    </p:anim>
                                    <p:anim calcmode="lin" valueType="num">
                                      <p:cBhvr>
                                        <p:cTn id="119" dur="1000" fill="hold"/>
                                        <p:tgtEl>
                                          <p:spTgt spid="3">
                                            <p:txEl>
                                              <p:pRg st="16" end="16"/>
                                            </p:txEl>
                                          </p:spTgt>
                                        </p:tgtEl>
                                        <p:attrNameLst>
                                          <p:attrName>ppt_y</p:attrName>
                                        </p:attrNameLst>
                                      </p:cBhvr>
                                      <p:tavLst>
                                        <p:tav tm="0">
                                          <p:val>
                                            <p:strVal val="#ppt_y+.1"/>
                                          </p:val>
                                        </p:tav>
                                        <p:tav tm="100000">
                                          <p:val>
                                            <p:strVal val="#ppt_y"/>
                                          </p:val>
                                        </p:tav>
                                      </p:tavLst>
                                    </p:anim>
                                  </p:childTnLst>
                                </p:cTn>
                              </p:par>
                            </p:childTnLst>
                          </p:cTn>
                        </p:par>
                      </p:childTnLst>
                    </p:cTn>
                  </p:par>
                  <p:par>
                    <p:cTn id="120" fill="hold">
                      <p:stCondLst>
                        <p:cond delay="indefinite"/>
                      </p:stCondLst>
                      <p:childTnLst>
                        <p:par>
                          <p:cTn id="121" fill="hold">
                            <p:stCondLst>
                              <p:cond delay="0"/>
                            </p:stCondLst>
                            <p:childTnLst>
                              <p:par>
                                <p:cTn id="122" presetID="42" presetClass="entr" presetSubtype="0" fill="hold" nodeType="clickEffect">
                                  <p:stCondLst>
                                    <p:cond delay="0"/>
                                  </p:stCondLst>
                                  <p:childTnLst>
                                    <p:set>
                                      <p:cBhvr>
                                        <p:cTn id="123" dur="1" fill="hold">
                                          <p:stCondLst>
                                            <p:cond delay="0"/>
                                          </p:stCondLst>
                                        </p:cTn>
                                        <p:tgtEl>
                                          <p:spTgt spid="3">
                                            <p:txEl>
                                              <p:pRg st="17" end="17"/>
                                            </p:txEl>
                                          </p:spTgt>
                                        </p:tgtEl>
                                        <p:attrNameLst>
                                          <p:attrName>style.visibility</p:attrName>
                                        </p:attrNameLst>
                                      </p:cBhvr>
                                      <p:to>
                                        <p:strVal val="visible"/>
                                      </p:to>
                                    </p:set>
                                    <p:animEffect transition="in" filter="fade">
                                      <p:cBhvr>
                                        <p:cTn id="124" dur="1000"/>
                                        <p:tgtEl>
                                          <p:spTgt spid="3">
                                            <p:txEl>
                                              <p:pRg st="17" end="17"/>
                                            </p:txEl>
                                          </p:spTgt>
                                        </p:tgtEl>
                                      </p:cBhvr>
                                    </p:animEffect>
                                    <p:anim calcmode="lin" valueType="num">
                                      <p:cBhvr>
                                        <p:cTn id="125" dur="1000" fill="hold"/>
                                        <p:tgtEl>
                                          <p:spTgt spid="3">
                                            <p:txEl>
                                              <p:pRg st="17" end="17"/>
                                            </p:txEl>
                                          </p:spTgt>
                                        </p:tgtEl>
                                        <p:attrNameLst>
                                          <p:attrName>ppt_x</p:attrName>
                                        </p:attrNameLst>
                                      </p:cBhvr>
                                      <p:tavLst>
                                        <p:tav tm="0">
                                          <p:val>
                                            <p:strVal val="#ppt_x"/>
                                          </p:val>
                                        </p:tav>
                                        <p:tav tm="100000">
                                          <p:val>
                                            <p:strVal val="#ppt_x"/>
                                          </p:val>
                                        </p:tav>
                                      </p:tavLst>
                                    </p:anim>
                                    <p:anim calcmode="lin" valueType="num">
                                      <p:cBhvr>
                                        <p:cTn id="126" dur="1000" fill="hold"/>
                                        <p:tgtEl>
                                          <p:spTgt spid="3">
                                            <p:txEl>
                                              <p:pRg st="17" end="17"/>
                                            </p:txEl>
                                          </p:spTgt>
                                        </p:tgtEl>
                                        <p:attrNameLst>
                                          <p:attrName>ppt_y</p:attrName>
                                        </p:attrNameLst>
                                      </p:cBhvr>
                                      <p:tavLst>
                                        <p:tav tm="0">
                                          <p:val>
                                            <p:strVal val="#ppt_y+.1"/>
                                          </p:val>
                                        </p:tav>
                                        <p:tav tm="100000">
                                          <p:val>
                                            <p:strVal val="#ppt_y"/>
                                          </p:val>
                                        </p:tav>
                                      </p:tavLst>
                                    </p:anim>
                                  </p:childTnLst>
                                </p:cTn>
                              </p:par>
                            </p:childTnLst>
                          </p:cTn>
                        </p:par>
                      </p:childTnLst>
                    </p:cTn>
                  </p:par>
                  <p:par>
                    <p:cTn id="127" fill="hold">
                      <p:stCondLst>
                        <p:cond delay="indefinite"/>
                      </p:stCondLst>
                      <p:childTnLst>
                        <p:par>
                          <p:cTn id="128" fill="hold">
                            <p:stCondLst>
                              <p:cond delay="0"/>
                            </p:stCondLst>
                            <p:childTnLst>
                              <p:par>
                                <p:cTn id="129" presetID="42" presetClass="entr" presetSubtype="0" fill="hold" nodeType="clickEffect">
                                  <p:stCondLst>
                                    <p:cond delay="0"/>
                                  </p:stCondLst>
                                  <p:childTnLst>
                                    <p:set>
                                      <p:cBhvr>
                                        <p:cTn id="130" dur="1" fill="hold">
                                          <p:stCondLst>
                                            <p:cond delay="0"/>
                                          </p:stCondLst>
                                        </p:cTn>
                                        <p:tgtEl>
                                          <p:spTgt spid="3">
                                            <p:txEl>
                                              <p:pRg st="18" end="18"/>
                                            </p:txEl>
                                          </p:spTgt>
                                        </p:tgtEl>
                                        <p:attrNameLst>
                                          <p:attrName>style.visibility</p:attrName>
                                        </p:attrNameLst>
                                      </p:cBhvr>
                                      <p:to>
                                        <p:strVal val="visible"/>
                                      </p:to>
                                    </p:set>
                                    <p:animEffect transition="in" filter="fade">
                                      <p:cBhvr>
                                        <p:cTn id="131" dur="1000"/>
                                        <p:tgtEl>
                                          <p:spTgt spid="3">
                                            <p:txEl>
                                              <p:pRg st="18" end="18"/>
                                            </p:txEl>
                                          </p:spTgt>
                                        </p:tgtEl>
                                      </p:cBhvr>
                                    </p:animEffect>
                                    <p:anim calcmode="lin" valueType="num">
                                      <p:cBhvr>
                                        <p:cTn id="132" dur="1000" fill="hold"/>
                                        <p:tgtEl>
                                          <p:spTgt spid="3">
                                            <p:txEl>
                                              <p:pRg st="18" end="18"/>
                                            </p:txEl>
                                          </p:spTgt>
                                        </p:tgtEl>
                                        <p:attrNameLst>
                                          <p:attrName>ppt_x</p:attrName>
                                        </p:attrNameLst>
                                      </p:cBhvr>
                                      <p:tavLst>
                                        <p:tav tm="0">
                                          <p:val>
                                            <p:strVal val="#ppt_x"/>
                                          </p:val>
                                        </p:tav>
                                        <p:tav tm="100000">
                                          <p:val>
                                            <p:strVal val="#ppt_x"/>
                                          </p:val>
                                        </p:tav>
                                      </p:tavLst>
                                    </p:anim>
                                    <p:anim calcmode="lin" valueType="num">
                                      <p:cBhvr>
                                        <p:cTn id="133" dur="1000" fill="hold"/>
                                        <p:tgtEl>
                                          <p:spTgt spid="3">
                                            <p:txEl>
                                              <p:pRg st="18" end="18"/>
                                            </p:txEl>
                                          </p:spTgt>
                                        </p:tgtEl>
                                        <p:attrNameLst>
                                          <p:attrName>ppt_y</p:attrName>
                                        </p:attrNameLst>
                                      </p:cBhvr>
                                      <p:tavLst>
                                        <p:tav tm="0">
                                          <p:val>
                                            <p:strVal val="#ppt_y+.1"/>
                                          </p:val>
                                        </p:tav>
                                        <p:tav tm="100000">
                                          <p:val>
                                            <p:strVal val="#ppt_y"/>
                                          </p:val>
                                        </p:tav>
                                      </p:tavLst>
                                    </p:anim>
                                  </p:childTnLst>
                                </p:cTn>
                              </p:par>
                            </p:childTnLst>
                          </p:cTn>
                        </p:par>
                      </p:childTnLst>
                    </p:cTn>
                  </p:par>
                  <p:par>
                    <p:cTn id="134" fill="hold">
                      <p:stCondLst>
                        <p:cond delay="indefinite"/>
                      </p:stCondLst>
                      <p:childTnLst>
                        <p:par>
                          <p:cTn id="135" fill="hold">
                            <p:stCondLst>
                              <p:cond delay="0"/>
                            </p:stCondLst>
                            <p:childTnLst>
                              <p:par>
                                <p:cTn id="136" presetID="42" presetClass="entr" presetSubtype="0" fill="hold" nodeType="clickEffect">
                                  <p:stCondLst>
                                    <p:cond delay="0"/>
                                  </p:stCondLst>
                                  <p:childTnLst>
                                    <p:set>
                                      <p:cBhvr>
                                        <p:cTn id="137" dur="1" fill="hold">
                                          <p:stCondLst>
                                            <p:cond delay="0"/>
                                          </p:stCondLst>
                                        </p:cTn>
                                        <p:tgtEl>
                                          <p:spTgt spid="3">
                                            <p:txEl>
                                              <p:pRg st="19" end="19"/>
                                            </p:txEl>
                                          </p:spTgt>
                                        </p:tgtEl>
                                        <p:attrNameLst>
                                          <p:attrName>style.visibility</p:attrName>
                                        </p:attrNameLst>
                                      </p:cBhvr>
                                      <p:to>
                                        <p:strVal val="visible"/>
                                      </p:to>
                                    </p:set>
                                    <p:animEffect transition="in" filter="fade">
                                      <p:cBhvr>
                                        <p:cTn id="138" dur="1000"/>
                                        <p:tgtEl>
                                          <p:spTgt spid="3">
                                            <p:txEl>
                                              <p:pRg st="19" end="19"/>
                                            </p:txEl>
                                          </p:spTgt>
                                        </p:tgtEl>
                                      </p:cBhvr>
                                    </p:animEffect>
                                    <p:anim calcmode="lin" valueType="num">
                                      <p:cBhvr>
                                        <p:cTn id="139" dur="1000" fill="hold"/>
                                        <p:tgtEl>
                                          <p:spTgt spid="3">
                                            <p:txEl>
                                              <p:pRg st="19" end="19"/>
                                            </p:txEl>
                                          </p:spTgt>
                                        </p:tgtEl>
                                        <p:attrNameLst>
                                          <p:attrName>ppt_x</p:attrName>
                                        </p:attrNameLst>
                                      </p:cBhvr>
                                      <p:tavLst>
                                        <p:tav tm="0">
                                          <p:val>
                                            <p:strVal val="#ppt_x"/>
                                          </p:val>
                                        </p:tav>
                                        <p:tav tm="100000">
                                          <p:val>
                                            <p:strVal val="#ppt_x"/>
                                          </p:val>
                                        </p:tav>
                                      </p:tavLst>
                                    </p:anim>
                                    <p:anim calcmode="lin" valueType="num">
                                      <p:cBhvr>
                                        <p:cTn id="140" dur="1000" fill="hold"/>
                                        <p:tgtEl>
                                          <p:spTgt spid="3">
                                            <p:txEl>
                                              <p:pRg st="19" end="19"/>
                                            </p:txEl>
                                          </p:spTgt>
                                        </p:tgtEl>
                                        <p:attrNameLst>
                                          <p:attrName>ppt_y</p:attrName>
                                        </p:attrNameLst>
                                      </p:cBhvr>
                                      <p:tavLst>
                                        <p:tav tm="0">
                                          <p:val>
                                            <p:strVal val="#ppt_y+.1"/>
                                          </p:val>
                                        </p:tav>
                                        <p:tav tm="100000">
                                          <p:val>
                                            <p:strVal val="#ppt_y"/>
                                          </p:val>
                                        </p:tav>
                                      </p:tavLst>
                                    </p:anim>
                                  </p:childTnLst>
                                </p:cTn>
                              </p:par>
                            </p:childTnLst>
                          </p:cTn>
                        </p:par>
                      </p:childTnLst>
                    </p:cTn>
                  </p:par>
                  <p:par>
                    <p:cTn id="141" fill="hold">
                      <p:stCondLst>
                        <p:cond delay="indefinite"/>
                      </p:stCondLst>
                      <p:childTnLst>
                        <p:par>
                          <p:cTn id="142" fill="hold">
                            <p:stCondLst>
                              <p:cond delay="0"/>
                            </p:stCondLst>
                            <p:childTnLst>
                              <p:par>
                                <p:cTn id="143" presetID="42" presetClass="entr" presetSubtype="0" fill="hold" nodeType="clickEffect">
                                  <p:stCondLst>
                                    <p:cond delay="0"/>
                                  </p:stCondLst>
                                  <p:childTnLst>
                                    <p:set>
                                      <p:cBhvr>
                                        <p:cTn id="144" dur="1" fill="hold">
                                          <p:stCondLst>
                                            <p:cond delay="0"/>
                                          </p:stCondLst>
                                        </p:cTn>
                                        <p:tgtEl>
                                          <p:spTgt spid="3">
                                            <p:txEl>
                                              <p:pRg st="20" end="20"/>
                                            </p:txEl>
                                          </p:spTgt>
                                        </p:tgtEl>
                                        <p:attrNameLst>
                                          <p:attrName>style.visibility</p:attrName>
                                        </p:attrNameLst>
                                      </p:cBhvr>
                                      <p:to>
                                        <p:strVal val="visible"/>
                                      </p:to>
                                    </p:set>
                                    <p:animEffect transition="in" filter="fade">
                                      <p:cBhvr>
                                        <p:cTn id="145" dur="1000"/>
                                        <p:tgtEl>
                                          <p:spTgt spid="3">
                                            <p:txEl>
                                              <p:pRg st="20" end="20"/>
                                            </p:txEl>
                                          </p:spTgt>
                                        </p:tgtEl>
                                      </p:cBhvr>
                                    </p:animEffect>
                                    <p:anim calcmode="lin" valueType="num">
                                      <p:cBhvr>
                                        <p:cTn id="146" dur="1000" fill="hold"/>
                                        <p:tgtEl>
                                          <p:spTgt spid="3">
                                            <p:txEl>
                                              <p:pRg st="20" end="20"/>
                                            </p:txEl>
                                          </p:spTgt>
                                        </p:tgtEl>
                                        <p:attrNameLst>
                                          <p:attrName>ppt_x</p:attrName>
                                        </p:attrNameLst>
                                      </p:cBhvr>
                                      <p:tavLst>
                                        <p:tav tm="0">
                                          <p:val>
                                            <p:strVal val="#ppt_x"/>
                                          </p:val>
                                        </p:tav>
                                        <p:tav tm="100000">
                                          <p:val>
                                            <p:strVal val="#ppt_x"/>
                                          </p:val>
                                        </p:tav>
                                      </p:tavLst>
                                    </p:anim>
                                    <p:anim calcmode="lin" valueType="num">
                                      <p:cBhvr>
                                        <p:cTn id="147" dur="1000" fill="hold"/>
                                        <p:tgtEl>
                                          <p:spTgt spid="3">
                                            <p:txEl>
                                              <p:pRg st="20" end="20"/>
                                            </p:txEl>
                                          </p:spTgt>
                                        </p:tgtEl>
                                        <p:attrNameLst>
                                          <p:attrName>ppt_y</p:attrName>
                                        </p:attrNameLst>
                                      </p:cBhvr>
                                      <p:tavLst>
                                        <p:tav tm="0">
                                          <p:val>
                                            <p:strVal val="#ppt_y+.1"/>
                                          </p:val>
                                        </p:tav>
                                        <p:tav tm="100000">
                                          <p:val>
                                            <p:strVal val="#ppt_y"/>
                                          </p:val>
                                        </p:tav>
                                      </p:tavLst>
                                    </p:anim>
                                  </p:childTnLst>
                                </p:cTn>
                              </p:par>
                            </p:childTnLst>
                          </p:cTn>
                        </p:par>
                      </p:childTnLst>
                    </p:cTn>
                  </p:par>
                  <p:par>
                    <p:cTn id="148" fill="hold">
                      <p:stCondLst>
                        <p:cond delay="indefinite"/>
                      </p:stCondLst>
                      <p:childTnLst>
                        <p:par>
                          <p:cTn id="149" fill="hold">
                            <p:stCondLst>
                              <p:cond delay="0"/>
                            </p:stCondLst>
                            <p:childTnLst>
                              <p:par>
                                <p:cTn id="150" presetID="42" presetClass="entr" presetSubtype="0" fill="hold" nodeType="clickEffect">
                                  <p:stCondLst>
                                    <p:cond delay="0"/>
                                  </p:stCondLst>
                                  <p:childTnLst>
                                    <p:set>
                                      <p:cBhvr>
                                        <p:cTn id="151" dur="1" fill="hold">
                                          <p:stCondLst>
                                            <p:cond delay="0"/>
                                          </p:stCondLst>
                                        </p:cTn>
                                        <p:tgtEl>
                                          <p:spTgt spid="3">
                                            <p:txEl>
                                              <p:pRg st="21" end="21"/>
                                            </p:txEl>
                                          </p:spTgt>
                                        </p:tgtEl>
                                        <p:attrNameLst>
                                          <p:attrName>style.visibility</p:attrName>
                                        </p:attrNameLst>
                                      </p:cBhvr>
                                      <p:to>
                                        <p:strVal val="visible"/>
                                      </p:to>
                                    </p:set>
                                    <p:animEffect transition="in" filter="fade">
                                      <p:cBhvr>
                                        <p:cTn id="152" dur="1000"/>
                                        <p:tgtEl>
                                          <p:spTgt spid="3">
                                            <p:txEl>
                                              <p:pRg st="21" end="21"/>
                                            </p:txEl>
                                          </p:spTgt>
                                        </p:tgtEl>
                                      </p:cBhvr>
                                    </p:animEffect>
                                    <p:anim calcmode="lin" valueType="num">
                                      <p:cBhvr>
                                        <p:cTn id="153" dur="1000" fill="hold"/>
                                        <p:tgtEl>
                                          <p:spTgt spid="3">
                                            <p:txEl>
                                              <p:pRg st="21" end="21"/>
                                            </p:txEl>
                                          </p:spTgt>
                                        </p:tgtEl>
                                        <p:attrNameLst>
                                          <p:attrName>ppt_x</p:attrName>
                                        </p:attrNameLst>
                                      </p:cBhvr>
                                      <p:tavLst>
                                        <p:tav tm="0">
                                          <p:val>
                                            <p:strVal val="#ppt_x"/>
                                          </p:val>
                                        </p:tav>
                                        <p:tav tm="100000">
                                          <p:val>
                                            <p:strVal val="#ppt_x"/>
                                          </p:val>
                                        </p:tav>
                                      </p:tavLst>
                                    </p:anim>
                                    <p:anim calcmode="lin" valueType="num">
                                      <p:cBhvr>
                                        <p:cTn id="154" dur="1000" fill="hold"/>
                                        <p:tgtEl>
                                          <p:spTgt spid="3">
                                            <p:txEl>
                                              <p:pRg st="21" end="21"/>
                                            </p:txEl>
                                          </p:spTgt>
                                        </p:tgtEl>
                                        <p:attrNameLst>
                                          <p:attrName>ppt_y</p:attrName>
                                        </p:attrNameLst>
                                      </p:cBhvr>
                                      <p:tavLst>
                                        <p:tav tm="0">
                                          <p:val>
                                            <p:strVal val="#ppt_y+.1"/>
                                          </p:val>
                                        </p:tav>
                                        <p:tav tm="100000">
                                          <p:val>
                                            <p:strVal val="#ppt_y"/>
                                          </p:val>
                                        </p:tav>
                                      </p:tavLst>
                                    </p:anim>
                                  </p:childTnLst>
                                </p:cTn>
                              </p:par>
                            </p:childTnLst>
                          </p:cTn>
                        </p:par>
                      </p:childTnLst>
                    </p:cTn>
                  </p:par>
                  <p:par>
                    <p:cTn id="155" fill="hold">
                      <p:stCondLst>
                        <p:cond delay="indefinite"/>
                      </p:stCondLst>
                      <p:childTnLst>
                        <p:par>
                          <p:cTn id="156" fill="hold">
                            <p:stCondLst>
                              <p:cond delay="0"/>
                            </p:stCondLst>
                            <p:childTnLst>
                              <p:par>
                                <p:cTn id="157" presetID="42" presetClass="entr" presetSubtype="0" fill="hold" nodeType="clickEffect">
                                  <p:stCondLst>
                                    <p:cond delay="0"/>
                                  </p:stCondLst>
                                  <p:childTnLst>
                                    <p:set>
                                      <p:cBhvr>
                                        <p:cTn id="158" dur="1" fill="hold">
                                          <p:stCondLst>
                                            <p:cond delay="0"/>
                                          </p:stCondLst>
                                        </p:cTn>
                                        <p:tgtEl>
                                          <p:spTgt spid="3">
                                            <p:txEl>
                                              <p:pRg st="22" end="22"/>
                                            </p:txEl>
                                          </p:spTgt>
                                        </p:tgtEl>
                                        <p:attrNameLst>
                                          <p:attrName>style.visibility</p:attrName>
                                        </p:attrNameLst>
                                      </p:cBhvr>
                                      <p:to>
                                        <p:strVal val="visible"/>
                                      </p:to>
                                    </p:set>
                                    <p:animEffect transition="in" filter="fade">
                                      <p:cBhvr>
                                        <p:cTn id="159" dur="1000"/>
                                        <p:tgtEl>
                                          <p:spTgt spid="3">
                                            <p:txEl>
                                              <p:pRg st="22" end="22"/>
                                            </p:txEl>
                                          </p:spTgt>
                                        </p:tgtEl>
                                      </p:cBhvr>
                                    </p:animEffect>
                                    <p:anim calcmode="lin" valueType="num">
                                      <p:cBhvr>
                                        <p:cTn id="160" dur="1000" fill="hold"/>
                                        <p:tgtEl>
                                          <p:spTgt spid="3">
                                            <p:txEl>
                                              <p:pRg st="22" end="22"/>
                                            </p:txEl>
                                          </p:spTgt>
                                        </p:tgtEl>
                                        <p:attrNameLst>
                                          <p:attrName>ppt_x</p:attrName>
                                        </p:attrNameLst>
                                      </p:cBhvr>
                                      <p:tavLst>
                                        <p:tav tm="0">
                                          <p:val>
                                            <p:strVal val="#ppt_x"/>
                                          </p:val>
                                        </p:tav>
                                        <p:tav tm="100000">
                                          <p:val>
                                            <p:strVal val="#ppt_x"/>
                                          </p:val>
                                        </p:tav>
                                      </p:tavLst>
                                    </p:anim>
                                    <p:anim calcmode="lin" valueType="num">
                                      <p:cBhvr>
                                        <p:cTn id="161" dur="1000" fill="hold"/>
                                        <p:tgtEl>
                                          <p:spTgt spid="3">
                                            <p:txEl>
                                              <p:pRg st="22" end="22"/>
                                            </p:txEl>
                                          </p:spTgt>
                                        </p:tgtEl>
                                        <p:attrNameLst>
                                          <p:attrName>ppt_y</p:attrName>
                                        </p:attrNameLst>
                                      </p:cBhvr>
                                      <p:tavLst>
                                        <p:tav tm="0">
                                          <p:val>
                                            <p:strVal val="#ppt_y+.1"/>
                                          </p:val>
                                        </p:tav>
                                        <p:tav tm="100000">
                                          <p:val>
                                            <p:strVal val="#ppt_y"/>
                                          </p:val>
                                        </p:tav>
                                      </p:tavLst>
                                    </p:anim>
                                  </p:childTnLst>
                                </p:cTn>
                              </p:par>
                            </p:childTnLst>
                          </p:cTn>
                        </p:par>
                      </p:childTnLst>
                    </p:cTn>
                  </p:par>
                  <p:par>
                    <p:cTn id="162" fill="hold">
                      <p:stCondLst>
                        <p:cond delay="indefinite"/>
                      </p:stCondLst>
                      <p:childTnLst>
                        <p:par>
                          <p:cTn id="163" fill="hold">
                            <p:stCondLst>
                              <p:cond delay="0"/>
                            </p:stCondLst>
                            <p:childTnLst>
                              <p:par>
                                <p:cTn id="164" presetID="42" presetClass="entr" presetSubtype="0" fill="hold" nodeType="clickEffect">
                                  <p:stCondLst>
                                    <p:cond delay="0"/>
                                  </p:stCondLst>
                                  <p:childTnLst>
                                    <p:set>
                                      <p:cBhvr>
                                        <p:cTn id="165" dur="1" fill="hold">
                                          <p:stCondLst>
                                            <p:cond delay="0"/>
                                          </p:stCondLst>
                                        </p:cTn>
                                        <p:tgtEl>
                                          <p:spTgt spid="3">
                                            <p:txEl>
                                              <p:pRg st="23" end="23"/>
                                            </p:txEl>
                                          </p:spTgt>
                                        </p:tgtEl>
                                        <p:attrNameLst>
                                          <p:attrName>style.visibility</p:attrName>
                                        </p:attrNameLst>
                                      </p:cBhvr>
                                      <p:to>
                                        <p:strVal val="visible"/>
                                      </p:to>
                                    </p:set>
                                    <p:animEffect transition="in" filter="fade">
                                      <p:cBhvr>
                                        <p:cTn id="166" dur="1000"/>
                                        <p:tgtEl>
                                          <p:spTgt spid="3">
                                            <p:txEl>
                                              <p:pRg st="23" end="23"/>
                                            </p:txEl>
                                          </p:spTgt>
                                        </p:tgtEl>
                                      </p:cBhvr>
                                    </p:animEffect>
                                    <p:anim calcmode="lin" valueType="num">
                                      <p:cBhvr>
                                        <p:cTn id="167" dur="1000" fill="hold"/>
                                        <p:tgtEl>
                                          <p:spTgt spid="3">
                                            <p:txEl>
                                              <p:pRg st="23" end="23"/>
                                            </p:txEl>
                                          </p:spTgt>
                                        </p:tgtEl>
                                        <p:attrNameLst>
                                          <p:attrName>ppt_x</p:attrName>
                                        </p:attrNameLst>
                                      </p:cBhvr>
                                      <p:tavLst>
                                        <p:tav tm="0">
                                          <p:val>
                                            <p:strVal val="#ppt_x"/>
                                          </p:val>
                                        </p:tav>
                                        <p:tav tm="100000">
                                          <p:val>
                                            <p:strVal val="#ppt_x"/>
                                          </p:val>
                                        </p:tav>
                                      </p:tavLst>
                                    </p:anim>
                                    <p:anim calcmode="lin" valueType="num">
                                      <p:cBhvr>
                                        <p:cTn id="168" dur="1000" fill="hold"/>
                                        <p:tgtEl>
                                          <p:spTgt spid="3">
                                            <p:txEl>
                                              <p:pRg st="23" end="23"/>
                                            </p:txEl>
                                          </p:spTgt>
                                        </p:tgtEl>
                                        <p:attrNameLst>
                                          <p:attrName>ppt_y</p:attrName>
                                        </p:attrNameLst>
                                      </p:cBhvr>
                                      <p:tavLst>
                                        <p:tav tm="0">
                                          <p:val>
                                            <p:strVal val="#ppt_y+.1"/>
                                          </p:val>
                                        </p:tav>
                                        <p:tav tm="100000">
                                          <p:val>
                                            <p:strVal val="#ppt_y"/>
                                          </p:val>
                                        </p:tav>
                                      </p:tavLst>
                                    </p:anim>
                                  </p:childTnLst>
                                </p:cTn>
                              </p:par>
                            </p:childTnLst>
                          </p:cTn>
                        </p:par>
                      </p:childTnLst>
                    </p:cTn>
                  </p:par>
                  <p:par>
                    <p:cTn id="169" fill="hold">
                      <p:stCondLst>
                        <p:cond delay="indefinite"/>
                      </p:stCondLst>
                      <p:childTnLst>
                        <p:par>
                          <p:cTn id="170" fill="hold">
                            <p:stCondLst>
                              <p:cond delay="0"/>
                            </p:stCondLst>
                            <p:childTnLst>
                              <p:par>
                                <p:cTn id="171" presetID="42" presetClass="entr" presetSubtype="0" fill="hold" nodeType="clickEffect">
                                  <p:stCondLst>
                                    <p:cond delay="0"/>
                                  </p:stCondLst>
                                  <p:childTnLst>
                                    <p:set>
                                      <p:cBhvr>
                                        <p:cTn id="172" dur="1" fill="hold">
                                          <p:stCondLst>
                                            <p:cond delay="0"/>
                                          </p:stCondLst>
                                        </p:cTn>
                                        <p:tgtEl>
                                          <p:spTgt spid="3">
                                            <p:txEl>
                                              <p:pRg st="24" end="24"/>
                                            </p:txEl>
                                          </p:spTgt>
                                        </p:tgtEl>
                                        <p:attrNameLst>
                                          <p:attrName>style.visibility</p:attrName>
                                        </p:attrNameLst>
                                      </p:cBhvr>
                                      <p:to>
                                        <p:strVal val="visible"/>
                                      </p:to>
                                    </p:set>
                                    <p:animEffect transition="in" filter="fade">
                                      <p:cBhvr>
                                        <p:cTn id="173" dur="1000"/>
                                        <p:tgtEl>
                                          <p:spTgt spid="3">
                                            <p:txEl>
                                              <p:pRg st="24" end="24"/>
                                            </p:txEl>
                                          </p:spTgt>
                                        </p:tgtEl>
                                      </p:cBhvr>
                                    </p:animEffect>
                                    <p:anim calcmode="lin" valueType="num">
                                      <p:cBhvr>
                                        <p:cTn id="174" dur="1000" fill="hold"/>
                                        <p:tgtEl>
                                          <p:spTgt spid="3">
                                            <p:txEl>
                                              <p:pRg st="24" end="24"/>
                                            </p:txEl>
                                          </p:spTgt>
                                        </p:tgtEl>
                                        <p:attrNameLst>
                                          <p:attrName>ppt_x</p:attrName>
                                        </p:attrNameLst>
                                      </p:cBhvr>
                                      <p:tavLst>
                                        <p:tav tm="0">
                                          <p:val>
                                            <p:strVal val="#ppt_x"/>
                                          </p:val>
                                        </p:tav>
                                        <p:tav tm="100000">
                                          <p:val>
                                            <p:strVal val="#ppt_x"/>
                                          </p:val>
                                        </p:tav>
                                      </p:tavLst>
                                    </p:anim>
                                    <p:anim calcmode="lin" valueType="num">
                                      <p:cBhvr>
                                        <p:cTn id="175" dur="1000" fill="hold"/>
                                        <p:tgtEl>
                                          <p:spTgt spid="3">
                                            <p:txEl>
                                              <p:pRg st="24" end="24"/>
                                            </p:txEl>
                                          </p:spTgt>
                                        </p:tgtEl>
                                        <p:attrNameLst>
                                          <p:attrName>ppt_y</p:attrName>
                                        </p:attrNameLst>
                                      </p:cBhvr>
                                      <p:tavLst>
                                        <p:tav tm="0">
                                          <p:val>
                                            <p:strVal val="#ppt_y+.1"/>
                                          </p:val>
                                        </p:tav>
                                        <p:tav tm="100000">
                                          <p:val>
                                            <p:strVal val="#ppt_y"/>
                                          </p:val>
                                        </p:tav>
                                      </p:tavLst>
                                    </p:anim>
                                  </p:childTnLst>
                                </p:cTn>
                              </p:par>
                            </p:childTnLst>
                          </p:cTn>
                        </p:par>
                      </p:childTnLst>
                    </p:cTn>
                  </p:par>
                  <p:par>
                    <p:cTn id="176" fill="hold">
                      <p:stCondLst>
                        <p:cond delay="indefinite"/>
                      </p:stCondLst>
                      <p:childTnLst>
                        <p:par>
                          <p:cTn id="177" fill="hold">
                            <p:stCondLst>
                              <p:cond delay="0"/>
                            </p:stCondLst>
                            <p:childTnLst>
                              <p:par>
                                <p:cTn id="178" presetID="42" presetClass="entr" presetSubtype="0" fill="hold" nodeType="clickEffect">
                                  <p:stCondLst>
                                    <p:cond delay="0"/>
                                  </p:stCondLst>
                                  <p:childTnLst>
                                    <p:set>
                                      <p:cBhvr>
                                        <p:cTn id="179" dur="1" fill="hold">
                                          <p:stCondLst>
                                            <p:cond delay="0"/>
                                          </p:stCondLst>
                                        </p:cTn>
                                        <p:tgtEl>
                                          <p:spTgt spid="3">
                                            <p:txEl>
                                              <p:pRg st="25" end="25"/>
                                            </p:txEl>
                                          </p:spTgt>
                                        </p:tgtEl>
                                        <p:attrNameLst>
                                          <p:attrName>style.visibility</p:attrName>
                                        </p:attrNameLst>
                                      </p:cBhvr>
                                      <p:to>
                                        <p:strVal val="visible"/>
                                      </p:to>
                                    </p:set>
                                    <p:animEffect transition="in" filter="fade">
                                      <p:cBhvr>
                                        <p:cTn id="180" dur="1000"/>
                                        <p:tgtEl>
                                          <p:spTgt spid="3">
                                            <p:txEl>
                                              <p:pRg st="25" end="25"/>
                                            </p:txEl>
                                          </p:spTgt>
                                        </p:tgtEl>
                                      </p:cBhvr>
                                    </p:animEffect>
                                    <p:anim calcmode="lin" valueType="num">
                                      <p:cBhvr>
                                        <p:cTn id="181" dur="1000" fill="hold"/>
                                        <p:tgtEl>
                                          <p:spTgt spid="3">
                                            <p:txEl>
                                              <p:pRg st="25" end="25"/>
                                            </p:txEl>
                                          </p:spTgt>
                                        </p:tgtEl>
                                        <p:attrNameLst>
                                          <p:attrName>ppt_x</p:attrName>
                                        </p:attrNameLst>
                                      </p:cBhvr>
                                      <p:tavLst>
                                        <p:tav tm="0">
                                          <p:val>
                                            <p:strVal val="#ppt_x"/>
                                          </p:val>
                                        </p:tav>
                                        <p:tav tm="100000">
                                          <p:val>
                                            <p:strVal val="#ppt_x"/>
                                          </p:val>
                                        </p:tav>
                                      </p:tavLst>
                                    </p:anim>
                                    <p:anim calcmode="lin" valueType="num">
                                      <p:cBhvr>
                                        <p:cTn id="182" dur="1000" fill="hold"/>
                                        <p:tgtEl>
                                          <p:spTgt spid="3">
                                            <p:txEl>
                                              <p:pRg st="25" end="25"/>
                                            </p:txEl>
                                          </p:spTgt>
                                        </p:tgtEl>
                                        <p:attrNameLst>
                                          <p:attrName>ppt_y</p:attrName>
                                        </p:attrNameLst>
                                      </p:cBhvr>
                                      <p:tavLst>
                                        <p:tav tm="0">
                                          <p:val>
                                            <p:strVal val="#ppt_y+.1"/>
                                          </p:val>
                                        </p:tav>
                                        <p:tav tm="100000">
                                          <p:val>
                                            <p:strVal val="#ppt_y"/>
                                          </p:val>
                                        </p:tav>
                                      </p:tavLst>
                                    </p:anim>
                                  </p:childTnLst>
                                </p:cTn>
                              </p:par>
                            </p:childTnLst>
                          </p:cTn>
                        </p:par>
                      </p:childTnLst>
                    </p:cTn>
                  </p:par>
                  <p:par>
                    <p:cTn id="183" fill="hold">
                      <p:stCondLst>
                        <p:cond delay="indefinite"/>
                      </p:stCondLst>
                      <p:childTnLst>
                        <p:par>
                          <p:cTn id="184" fill="hold">
                            <p:stCondLst>
                              <p:cond delay="0"/>
                            </p:stCondLst>
                            <p:childTnLst>
                              <p:par>
                                <p:cTn id="185" presetID="42" presetClass="entr" presetSubtype="0" fill="hold" nodeType="clickEffect">
                                  <p:stCondLst>
                                    <p:cond delay="0"/>
                                  </p:stCondLst>
                                  <p:childTnLst>
                                    <p:set>
                                      <p:cBhvr>
                                        <p:cTn id="186" dur="1" fill="hold">
                                          <p:stCondLst>
                                            <p:cond delay="0"/>
                                          </p:stCondLst>
                                        </p:cTn>
                                        <p:tgtEl>
                                          <p:spTgt spid="3">
                                            <p:txEl>
                                              <p:pRg st="26" end="26"/>
                                            </p:txEl>
                                          </p:spTgt>
                                        </p:tgtEl>
                                        <p:attrNameLst>
                                          <p:attrName>style.visibility</p:attrName>
                                        </p:attrNameLst>
                                      </p:cBhvr>
                                      <p:to>
                                        <p:strVal val="visible"/>
                                      </p:to>
                                    </p:set>
                                    <p:animEffect transition="in" filter="fade">
                                      <p:cBhvr>
                                        <p:cTn id="187" dur="1000"/>
                                        <p:tgtEl>
                                          <p:spTgt spid="3">
                                            <p:txEl>
                                              <p:pRg st="26" end="26"/>
                                            </p:txEl>
                                          </p:spTgt>
                                        </p:tgtEl>
                                      </p:cBhvr>
                                    </p:animEffect>
                                    <p:anim calcmode="lin" valueType="num">
                                      <p:cBhvr>
                                        <p:cTn id="188" dur="1000" fill="hold"/>
                                        <p:tgtEl>
                                          <p:spTgt spid="3">
                                            <p:txEl>
                                              <p:pRg st="26" end="26"/>
                                            </p:txEl>
                                          </p:spTgt>
                                        </p:tgtEl>
                                        <p:attrNameLst>
                                          <p:attrName>ppt_x</p:attrName>
                                        </p:attrNameLst>
                                      </p:cBhvr>
                                      <p:tavLst>
                                        <p:tav tm="0">
                                          <p:val>
                                            <p:strVal val="#ppt_x"/>
                                          </p:val>
                                        </p:tav>
                                        <p:tav tm="100000">
                                          <p:val>
                                            <p:strVal val="#ppt_x"/>
                                          </p:val>
                                        </p:tav>
                                      </p:tavLst>
                                    </p:anim>
                                    <p:anim calcmode="lin" valueType="num">
                                      <p:cBhvr>
                                        <p:cTn id="189" dur="1000" fill="hold"/>
                                        <p:tgtEl>
                                          <p:spTgt spid="3">
                                            <p:txEl>
                                              <p:pRg st="26" end="26"/>
                                            </p:txEl>
                                          </p:spTgt>
                                        </p:tgtEl>
                                        <p:attrNameLst>
                                          <p:attrName>ppt_y</p:attrName>
                                        </p:attrNameLst>
                                      </p:cBhvr>
                                      <p:tavLst>
                                        <p:tav tm="0">
                                          <p:val>
                                            <p:strVal val="#ppt_y+.1"/>
                                          </p:val>
                                        </p:tav>
                                        <p:tav tm="100000">
                                          <p:val>
                                            <p:strVal val="#ppt_y"/>
                                          </p:val>
                                        </p:tav>
                                      </p:tavLst>
                                    </p:anim>
                                  </p:childTnLst>
                                </p:cTn>
                              </p:par>
                            </p:childTnLst>
                          </p:cTn>
                        </p:par>
                      </p:childTnLst>
                    </p:cTn>
                  </p:par>
                  <p:par>
                    <p:cTn id="190" fill="hold">
                      <p:stCondLst>
                        <p:cond delay="indefinite"/>
                      </p:stCondLst>
                      <p:childTnLst>
                        <p:par>
                          <p:cTn id="191" fill="hold">
                            <p:stCondLst>
                              <p:cond delay="0"/>
                            </p:stCondLst>
                            <p:childTnLst>
                              <p:par>
                                <p:cTn id="192" presetID="42" presetClass="entr" presetSubtype="0" fill="hold" nodeType="clickEffect">
                                  <p:stCondLst>
                                    <p:cond delay="0"/>
                                  </p:stCondLst>
                                  <p:childTnLst>
                                    <p:set>
                                      <p:cBhvr>
                                        <p:cTn id="193" dur="1" fill="hold">
                                          <p:stCondLst>
                                            <p:cond delay="0"/>
                                          </p:stCondLst>
                                        </p:cTn>
                                        <p:tgtEl>
                                          <p:spTgt spid="3">
                                            <p:txEl>
                                              <p:pRg st="27" end="27"/>
                                            </p:txEl>
                                          </p:spTgt>
                                        </p:tgtEl>
                                        <p:attrNameLst>
                                          <p:attrName>style.visibility</p:attrName>
                                        </p:attrNameLst>
                                      </p:cBhvr>
                                      <p:to>
                                        <p:strVal val="visible"/>
                                      </p:to>
                                    </p:set>
                                    <p:animEffect transition="in" filter="fade">
                                      <p:cBhvr>
                                        <p:cTn id="194" dur="1000"/>
                                        <p:tgtEl>
                                          <p:spTgt spid="3">
                                            <p:txEl>
                                              <p:pRg st="27" end="27"/>
                                            </p:txEl>
                                          </p:spTgt>
                                        </p:tgtEl>
                                      </p:cBhvr>
                                    </p:animEffect>
                                    <p:anim calcmode="lin" valueType="num">
                                      <p:cBhvr>
                                        <p:cTn id="195" dur="1000" fill="hold"/>
                                        <p:tgtEl>
                                          <p:spTgt spid="3">
                                            <p:txEl>
                                              <p:pRg st="27" end="27"/>
                                            </p:txEl>
                                          </p:spTgt>
                                        </p:tgtEl>
                                        <p:attrNameLst>
                                          <p:attrName>ppt_x</p:attrName>
                                        </p:attrNameLst>
                                      </p:cBhvr>
                                      <p:tavLst>
                                        <p:tav tm="0">
                                          <p:val>
                                            <p:strVal val="#ppt_x"/>
                                          </p:val>
                                        </p:tav>
                                        <p:tav tm="100000">
                                          <p:val>
                                            <p:strVal val="#ppt_x"/>
                                          </p:val>
                                        </p:tav>
                                      </p:tavLst>
                                    </p:anim>
                                    <p:anim calcmode="lin" valueType="num">
                                      <p:cBhvr>
                                        <p:cTn id="196" dur="1000" fill="hold"/>
                                        <p:tgtEl>
                                          <p:spTgt spid="3">
                                            <p:txEl>
                                              <p:pRg st="27" end="27"/>
                                            </p:txEl>
                                          </p:spTgt>
                                        </p:tgtEl>
                                        <p:attrNameLst>
                                          <p:attrName>ppt_y</p:attrName>
                                        </p:attrNameLst>
                                      </p:cBhvr>
                                      <p:tavLst>
                                        <p:tav tm="0">
                                          <p:val>
                                            <p:strVal val="#ppt_y+.1"/>
                                          </p:val>
                                        </p:tav>
                                        <p:tav tm="100000">
                                          <p:val>
                                            <p:strVal val="#ppt_y"/>
                                          </p:val>
                                        </p:tav>
                                      </p:tavLst>
                                    </p:anim>
                                  </p:childTnLst>
                                </p:cTn>
                              </p:par>
                            </p:childTnLst>
                          </p:cTn>
                        </p:par>
                      </p:childTnLst>
                    </p:cTn>
                  </p:par>
                  <p:par>
                    <p:cTn id="197" fill="hold">
                      <p:stCondLst>
                        <p:cond delay="indefinite"/>
                      </p:stCondLst>
                      <p:childTnLst>
                        <p:par>
                          <p:cTn id="198" fill="hold">
                            <p:stCondLst>
                              <p:cond delay="0"/>
                            </p:stCondLst>
                            <p:childTnLst>
                              <p:par>
                                <p:cTn id="199" presetID="42" presetClass="entr" presetSubtype="0" fill="hold" nodeType="clickEffect">
                                  <p:stCondLst>
                                    <p:cond delay="0"/>
                                  </p:stCondLst>
                                  <p:childTnLst>
                                    <p:set>
                                      <p:cBhvr>
                                        <p:cTn id="200" dur="1" fill="hold">
                                          <p:stCondLst>
                                            <p:cond delay="0"/>
                                          </p:stCondLst>
                                        </p:cTn>
                                        <p:tgtEl>
                                          <p:spTgt spid="3">
                                            <p:txEl>
                                              <p:pRg st="28" end="28"/>
                                            </p:txEl>
                                          </p:spTgt>
                                        </p:tgtEl>
                                        <p:attrNameLst>
                                          <p:attrName>style.visibility</p:attrName>
                                        </p:attrNameLst>
                                      </p:cBhvr>
                                      <p:to>
                                        <p:strVal val="visible"/>
                                      </p:to>
                                    </p:set>
                                    <p:animEffect transition="in" filter="fade">
                                      <p:cBhvr>
                                        <p:cTn id="201" dur="1000"/>
                                        <p:tgtEl>
                                          <p:spTgt spid="3">
                                            <p:txEl>
                                              <p:pRg st="28" end="28"/>
                                            </p:txEl>
                                          </p:spTgt>
                                        </p:tgtEl>
                                      </p:cBhvr>
                                    </p:animEffect>
                                    <p:anim calcmode="lin" valueType="num">
                                      <p:cBhvr>
                                        <p:cTn id="202" dur="1000" fill="hold"/>
                                        <p:tgtEl>
                                          <p:spTgt spid="3">
                                            <p:txEl>
                                              <p:pRg st="28" end="28"/>
                                            </p:txEl>
                                          </p:spTgt>
                                        </p:tgtEl>
                                        <p:attrNameLst>
                                          <p:attrName>ppt_x</p:attrName>
                                        </p:attrNameLst>
                                      </p:cBhvr>
                                      <p:tavLst>
                                        <p:tav tm="0">
                                          <p:val>
                                            <p:strVal val="#ppt_x"/>
                                          </p:val>
                                        </p:tav>
                                        <p:tav tm="100000">
                                          <p:val>
                                            <p:strVal val="#ppt_x"/>
                                          </p:val>
                                        </p:tav>
                                      </p:tavLst>
                                    </p:anim>
                                    <p:anim calcmode="lin" valueType="num">
                                      <p:cBhvr>
                                        <p:cTn id="203" dur="1000" fill="hold"/>
                                        <p:tgtEl>
                                          <p:spTgt spid="3">
                                            <p:txEl>
                                              <p:pRg st="28" end="28"/>
                                            </p:txEl>
                                          </p:spTgt>
                                        </p:tgtEl>
                                        <p:attrNameLst>
                                          <p:attrName>ppt_y</p:attrName>
                                        </p:attrNameLst>
                                      </p:cBhvr>
                                      <p:tavLst>
                                        <p:tav tm="0">
                                          <p:val>
                                            <p:strVal val="#ppt_y+.1"/>
                                          </p:val>
                                        </p:tav>
                                        <p:tav tm="100000">
                                          <p:val>
                                            <p:strVal val="#ppt_y"/>
                                          </p:val>
                                        </p:tav>
                                      </p:tavLst>
                                    </p:anim>
                                  </p:childTnLst>
                                </p:cTn>
                              </p:par>
                            </p:childTnLst>
                          </p:cTn>
                        </p:par>
                      </p:childTnLst>
                    </p:cTn>
                  </p:par>
                  <p:par>
                    <p:cTn id="204" fill="hold">
                      <p:stCondLst>
                        <p:cond delay="indefinite"/>
                      </p:stCondLst>
                      <p:childTnLst>
                        <p:par>
                          <p:cTn id="205" fill="hold">
                            <p:stCondLst>
                              <p:cond delay="0"/>
                            </p:stCondLst>
                            <p:childTnLst>
                              <p:par>
                                <p:cTn id="206" presetID="42" presetClass="entr" presetSubtype="0" fill="hold" nodeType="clickEffect">
                                  <p:stCondLst>
                                    <p:cond delay="0"/>
                                  </p:stCondLst>
                                  <p:childTnLst>
                                    <p:set>
                                      <p:cBhvr>
                                        <p:cTn id="207" dur="1" fill="hold">
                                          <p:stCondLst>
                                            <p:cond delay="0"/>
                                          </p:stCondLst>
                                        </p:cTn>
                                        <p:tgtEl>
                                          <p:spTgt spid="3">
                                            <p:txEl>
                                              <p:pRg st="29" end="29"/>
                                            </p:txEl>
                                          </p:spTgt>
                                        </p:tgtEl>
                                        <p:attrNameLst>
                                          <p:attrName>style.visibility</p:attrName>
                                        </p:attrNameLst>
                                      </p:cBhvr>
                                      <p:to>
                                        <p:strVal val="visible"/>
                                      </p:to>
                                    </p:set>
                                    <p:animEffect transition="in" filter="fade">
                                      <p:cBhvr>
                                        <p:cTn id="208" dur="1000"/>
                                        <p:tgtEl>
                                          <p:spTgt spid="3">
                                            <p:txEl>
                                              <p:pRg st="29" end="29"/>
                                            </p:txEl>
                                          </p:spTgt>
                                        </p:tgtEl>
                                      </p:cBhvr>
                                    </p:animEffect>
                                    <p:anim calcmode="lin" valueType="num">
                                      <p:cBhvr>
                                        <p:cTn id="209" dur="1000" fill="hold"/>
                                        <p:tgtEl>
                                          <p:spTgt spid="3">
                                            <p:txEl>
                                              <p:pRg st="29" end="29"/>
                                            </p:txEl>
                                          </p:spTgt>
                                        </p:tgtEl>
                                        <p:attrNameLst>
                                          <p:attrName>ppt_x</p:attrName>
                                        </p:attrNameLst>
                                      </p:cBhvr>
                                      <p:tavLst>
                                        <p:tav tm="0">
                                          <p:val>
                                            <p:strVal val="#ppt_x"/>
                                          </p:val>
                                        </p:tav>
                                        <p:tav tm="100000">
                                          <p:val>
                                            <p:strVal val="#ppt_x"/>
                                          </p:val>
                                        </p:tav>
                                      </p:tavLst>
                                    </p:anim>
                                    <p:anim calcmode="lin" valueType="num">
                                      <p:cBhvr>
                                        <p:cTn id="210" dur="1000" fill="hold"/>
                                        <p:tgtEl>
                                          <p:spTgt spid="3">
                                            <p:txEl>
                                              <p:pRg st="29" end="29"/>
                                            </p:txEl>
                                          </p:spTgt>
                                        </p:tgtEl>
                                        <p:attrNameLst>
                                          <p:attrName>ppt_y</p:attrName>
                                        </p:attrNameLst>
                                      </p:cBhvr>
                                      <p:tavLst>
                                        <p:tav tm="0">
                                          <p:val>
                                            <p:strVal val="#ppt_y+.1"/>
                                          </p:val>
                                        </p:tav>
                                        <p:tav tm="100000">
                                          <p:val>
                                            <p:strVal val="#ppt_y"/>
                                          </p:val>
                                        </p:tav>
                                      </p:tavLst>
                                    </p:anim>
                                  </p:childTnLst>
                                </p:cTn>
                              </p:par>
                            </p:childTnLst>
                          </p:cTn>
                        </p:par>
                      </p:childTnLst>
                    </p:cTn>
                  </p:par>
                  <p:par>
                    <p:cTn id="211" fill="hold">
                      <p:stCondLst>
                        <p:cond delay="indefinite"/>
                      </p:stCondLst>
                      <p:childTnLst>
                        <p:par>
                          <p:cTn id="212" fill="hold">
                            <p:stCondLst>
                              <p:cond delay="0"/>
                            </p:stCondLst>
                            <p:childTnLst>
                              <p:par>
                                <p:cTn id="213" presetID="42" presetClass="entr" presetSubtype="0" fill="hold" nodeType="clickEffect">
                                  <p:stCondLst>
                                    <p:cond delay="0"/>
                                  </p:stCondLst>
                                  <p:childTnLst>
                                    <p:set>
                                      <p:cBhvr>
                                        <p:cTn id="214" dur="1" fill="hold">
                                          <p:stCondLst>
                                            <p:cond delay="0"/>
                                          </p:stCondLst>
                                        </p:cTn>
                                        <p:tgtEl>
                                          <p:spTgt spid="3">
                                            <p:txEl>
                                              <p:pRg st="30" end="30"/>
                                            </p:txEl>
                                          </p:spTgt>
                                        </p:tgtEl>
                                        <p:attrNameLst>
                                          <p:attrName>style.visibility</p:attrName>
                                        </p:attrNameLst>
                                      </p:cBhvr>
                                      <p:to>
                                        <p:strVal val="visible"/>
                                      </p:to>
                                    </p:set>
                                    <p:animEffect transition="in" filter="fade">
                                      <p:cBhvr>
                                        <p:cTn id="215" dur="1000"/>
                                        <p:tgtEl>
                                          <p:spTgt spid="3">
                                            <p:txEl>
                                              <p:pRg st="30" end="30"/>
                                            </p:txEl>
                                          </p:spTgt>
                                        </p:tgtEl>
                                      </p:cBhvr>
                                    </p:animEffect>
                                    <p:anim calcmode="lin" valueType="num">
                                      <p:cBhvr>
                                        <p:cTn id="216" dur="1000" fill="hold"/>
                                        <p:tgtEl>
                                          <p:spTgt spid="3">
                                            <p:txEl>
                                              <p:pRg st="30" end="30"/>
                                            </p:txEl>
                                          </p:spTgt>
                                        </p:tgtEl>
                                        <p:attrNameLst>
                                          <p:attrName>ppt_x</p:attrName>
                                        </p:attrNameLst>
                                      </p:cBhvr>
                                      <p:tavLst>
                                        <p:tav tm="0">
                                          <p:val>
                                            <p:strVal val="#ppt_x"/>
                                          </p:val>
                                        </p:tav>
                                        <p:tav tm="100000">
                                          <p:val>
                                            <p:strVal val="#ppt_x"/>
                                          </p:val>
                                        </p:tav>
                                      </p:tavLst>
                                    </p:anim>
                                    <p:anim calcmode="lin" valueType="num">
                                      <p:cBhvr>
                                        <p:cTn id="217" dur="1000" fill="hold"/>
                                        <p:tgtEl>
                                          <p:spTgt spid="3">
                                            <p:txEl>
                                              <p:pRg st="30" end="30"/>
                                            </p:txEl>
                                          </p:spTgt>
                                        </p:tgtEl>
                                        <p:attrNameLst>
                                          <p:attrName>ppt_y</p:attrName>
                                        </p:attrNameLst>
                                      </p:cBhvr>
                                      <p:tavLst>
                                        <p:tav tm="0">
                                          <p:val>
                                            <p:strVal val="#ppt_y+.1"/>
                                          </p:val>
                                        </p:tav>
                                        <p:tav tm="100000">
                                          <p:val>
                                            <p:strVal val="#ppt_y"/>
                                          </p:val>
                                        </p:tav>
                                      </p:tavLst>
                                    </p:anim>
                                  </p:childTnLst>
                                </p:cTn>
                              </p:par>
                            </p:childTnLst>
                          </p:cTn>
                        </p:par>
                      </p:childTnLst>
                    </p:cTn>
                  </p:par>
                  <p:par>
                    <p:cTn id="218" fill="hold">
                      <p:stCondLst>
                        <p:cond delay="indefinite"/>
                      </p:stCondLst>
                      <p:childTnLst>
                        <p:par>
                          <p:cTn id="219" fill="hold">
                            <p:stCondLst>
                              <p:cond delay="0"/>
                            </p:stCondLst>
                            <p:childTnLst>
                              <p:par>
                                <p:cTn id="220" presetID="42" presetClass="entr" presetSubtype="0" fill="hold" nodeType="clickEffect">
                                  <p:stCondLst>
                                    <p:cond delay="0"/>
                                  </p:stCondLst>
                                  <p:childTnLst>
                                    <p:set>
                                      <p:cBhvr>
                                        <p:cTn id="221" dur="1" fill="hold">
                                          <p:stCondLst>
                                            <p:cond delay="0"/>
                                          </p:stCondLst>
                                        </p:cTn>
                                        <p:tgtEl>
                                          <p:spTgt spid="3">
                                            <p:txEl>
                                              <p:pRg st="31" end="31"/>
                                            </p:txEl>
                                          </p:spTgt>
                                        </p:tgtEl>
                                        <p:attrNameLst>
                                          <p:attrName>style.visibility</p:attrName>
                                        </p:attrNameLst>
                                      </p:cBhvr>
                                      <p:to>
                                        <p:strVal val="visible"/>
                                      </p:to>
                                    </p:set>
                                    <p:animEffect transition="in" filter="fade">
                                      <p:cBhvr>
                                        <p:cTn id="222" dur="1000"/>
                                        <p:tgtEl>
                                          <p:spTgt spid="3">
                                            <p:txEl>
                                              <p:pRg st="31" end="31"/>
                                            </p:txEl>
                                          </p:spTgt>
                                        </p:tgtEl>
                                      </p:cBhvr>
                                    </p:animEffect>
                                    <p:anim calcmode="lin" valueType="num">
                                      <p:cBhvr>
                                        <p:cTn id="223" dur="1000" fill="hold"/>
                                        <p:tgtEl>
                                          <p:spTgt spid="3">
                                            <p:txEl>
                                              <p:pRg st="31" end="31"/>
                                            </p:txEl>
                                          </p:spTgt>
                                        </p:tgtEl>
                                        <p:attrNameLst>
                                          <p:attrName>ppt_x</p:attrName>
                                        </p:attrNameLst>
                                      </p:cBhvr>
                                      <p:tavLst>
                                        <p:tav tm="0">
                                          <p:val>
                                            <p:strVal val="#ppt_x"/>
                                          </p:val>
                                        </p:tav>
                                        <p:tav tm="100000">
                                          <p:val>
                                            <p:strVal val="#ppt_x"/>
                                          </p:val>
                                        </p:tav>
                                      </p:tavLst>
                                    </p:anim>
                                    <p:anim calcmode="lin" valueType="num">
                                      <p:cBhvr>
                                        <p:cTn id="224" dur="1000" fill="hold"/>
                                        <p:tgtEl>
                                          <p:spTgt spid="3">
                                            <p:txEl>
                                              <p:pRg st="31" end="3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ormAutofit/>
          </a:bodyPr>
          <a:lstStyle/>
          <a:p>
            <a:r>
              <a:rPr lang="en-GB" sz="3200" b="1" dirty="0"/>
              <a:t>These are </a:t>
            </a:r>
            <a:r>
              <a:rPr lang="en-GB" sz="3200" b="1" u="sng" dirty="0"/>
              <a:t>NOT</a:t>
            </a:r>
            <a:r>
              <a:rPr lang="en-GB" sz="3200" b="1" dirty="0"/>
              <a:t> material considerations</a:t>
            </a:r>
          </a:p>
        </p:txBody>
      </p:sp>
      <p:sp>
        <p:nvSpPr>
          <p:cNvPr id="3" name="Content Placeholder 2"/>
          <p:cNvSpPr>
            <a:spLocks noGrp="1"/>
          </p:cNvSpPr>
          <p:nvPr>
            <p:ph idx="1"/>
          </p:nvPr>
        </p:nvSpPr>
        <p:spPr/>
        <p:txBody>
          <a:bodyPr>
            <a:normAutofit fontScale="40000" lnSpcReduction="20000"/>
          </a:bodyPr>
          <a:lstStyle/>
          <a:p>
            <a:r>
              <a:rPr lang="en-GB" dirty="0">
                <a:latin typeface="Arial" panose="020B0604020202020204" pitchFamily="34" charset="0"/>
                <a:cs typeface="Arial" panose="020B0604020202020204" pitchFamily="34" charset="0"/>
              </a:rPr>
              <a:t>The alleged character or behaviour of an applicant</a:t>
            </a:r>
          </a:p>
          <a:p>
            <a:r>
              <a:rPr lang="en-GB" dirty="0">
                <a:latin typeface="Arial" panose="020B0604020202020204" pitchFamily="34" charset="0"/>
                <a:cs typeface="Arial" panose="020B0604020202020204" pitchFamily="34" charset="0"/>
              </a:rPr>
              <a:t>The fact that development has begun ( LPAs cannot “punish” a retrospective application)</a:t>
            </a:r>
          </a:p>
          <a:p>
            <a:r>
              <a:rPr lang="en-GB" dirty="0">
                <a:latin typeface="Arial" panose="020B0604020202020204" pitchFamily="34" charset="0"/>
                <a:cs typeface="Arial" panose="020B0604020202020204" pitchFamily="34" charset="0"/>
              </a:rPr>
              <a:t>Except rarely, the personal circumstances of an applicant</a:t>
            </a:r>
          </a:p>
          <a:p>
            <a:r>
              <a:rPr lang="en-GB" dirty="0">
                <a:latin typeface="Arial" panose="020B0604020202020204" pitchFamily="34" charset="0"/>
                <a:cs typeface="Arial" panose="020B0604020202020204" pitchFamily="34" charset="0"/>
              </a:rPr>
              <a:t>“Trade objections” from commercial competitors</a:t>
            </a:r>
          </a:p>
          <a:p>
            <a:r>
              <a:rPr lang="en-GB" dirty="0">
                <a:latin typeface="Arial" panose="020B0604020202020204" pitchFamily="34" charset="0"/>
                <a:cs typeface="Arial" panose="020B0604020202020204" pitchFamily="34" charset="0"/>
              </a:rPr>
              <a:t>“Moral objections” , for example on betting shops and pay day lenders</a:t>
            </a:r>
          </a:p>
          <a:p>
            <a:r>
              <a:rPr lang="en-GB" dirty="0">
                <a:latin typeface="Arial" panose="020B0604020202020204" pitchFamily="34" charset="0"/>
                <a:cs typeface="Arial" panose="020B0604020202020204" pitchFamily="34" charset="0"/>
              </a:rPr>
              <a:t>The belief that the developer intends to make a big profit</a:t>
            </a:r>
          </a:p>
          <a:p>
            <a:r>
              <a:rPr lang="en-GB" dirty="0">
                <a:latin typeface="Arial" panose="020B0604020202020204" pitchFamily="34" charset="0"/>
                <a:cs typeface="Arial" panose="020B0604020202020204" pitchFamily="34" charset="0"/>
              </a:rPr>
              <a:t>Boundary disputes</a:t>
            </a:r>
          </a:p>
          <a:p>
            <a:r>
              <a:rPr lang="en-GB" dirty="0">
                <a:latin typeface="Arial" panose="020B0604020202020204" pitchFamily="34" charset="0"/>
                <a:cs typeface="Arial" panose="020B0604020202020204" pitchFamily="34" charset="0"/>
              </a:rPr>
              <a:t>Loss of financial value arising from the proposed development </a:t>
            </a:r>
          </a:p>
          <a:p>
            <a:r>
              <a:rPr lang="en-GB" dirty="0">
                <a:latin typeface="Arial" panose="020B0604020202020204" pitchFamily="34" charset="0"/>
                <a:cs typeface="Arial" panose="020B0604020202020204" pitchFamily="34" charset="0"/>
              </a:rPr>
              <a:t>The fact that the applicant doesn’t own the proposed development site</a:t>
            </a:r>
          </a:p>
          <a:p>
            <a:r>
              <a:rPr lang="en-GB" dirty="0">
                <a:latin typeface="Arial" panose="020B0604020202020204" pitchFamily="34" charset="0"/>
                <a:cs typeface="Arial" panose="020B0604020202020204" pitchFamily="34" charset="0"/>
              </a:rPr>
              <a:t>Private property rights , or legal restrictions such as covenants ( although these may prevent a planning permission being implemented)</a:t>
            </a:r>
          </a:p>
          <a:p>
            <a:r>
              <a:rPr lang="en-GB" dirty="0">
                <a:latin typeface="Arial" panose="020B0604020202020204" pitchFamily="34" charset="0"/>
                <a:cs typeface="Arial" panose="020B0604020202020204" pitchFamily="34" charset="0"/>
              </a:rPr>
              <a:t>Matters covered by other legislation ( such as Building Regulations , Environmental Health , alcohol and entertainment licences )</a:t>
            </a:r>
          </a:p>
          <a:p>
            <a:pPr marL="0" indent="0">
              <a:buNone/>
            </a:pPr>
            <a:endParaRPr lang="en-GB" dirty="0">
              <a:latin typeface="Arial" panose="020B0604020202020204" pitchFamily="34" charset="0"/>
              <a:cs typeface="Arial" panose="020B0604020202020204" pitchFamily="34" charset="0"/>
            </a:endParaRPr>
          </a:p>
          <a:p>
            <a:pPr marL="0" indent="0">
              <a:buNone/>
            </a:pPr>
            <a:r>
              <a:rPr lang="en-GB" b="1" dirty="0">
                <a:latin typeface="Arial" panose="020B0604020202020204" pitchFamily="34" charset="0"/>
                <a:cs typeface="Arial" panose="020B0604020202020204" pitchFamily="34" charset="0"/>
              </a:rPr>
              <a:t>No matter how often or vociferously these points are raised by objectors , they cannot be considered by LPA in making a decision on a planning application  </a:t>
            </a:r>
            <a:r>
              <a:rPr lang="en-GB" dirty="0">
                <a:latin typeface="Arial" panose="020B0604020202020204" pitchFamily="34" charset="0"/>
                <a:cs typeface="Arial" panose="020B0604020202020204" pitchFamily="34" charset="0"/>
              </a:rPr>
              <a:t>. If it did , it could be exposed to legal challenge</a:t>
            </a:r>
          </a:p>
          <a:p>
            <a:pPr marL="0" indent="0">
              <a:buNone/>
            </a:pPr>
            <a:endParaRPr lang="en-GB" dirty="0">
              <a:latin typeface="Arial" panose="020B0604020202020204" pitchFamily="34" charset="0"/>
              <a:cs typeface="Arial" panose="020B0604020202020204" pitchFamily="34" charset="0"/>
            </a:endParaRPr>
          </a:p>
          <a:p>
            <a:pPr marL="0" indent="0">
              <a:buNone/>
            </a:pPr>
            <a:r>
              <a:rPr lang="en-GB" b="1" u="sng" dirty="0">
                <a:solidFill>
                  <a:schemeClr val="tx2"/>
                </a:solidFill>
                <a:latin typeface="Arial" panose="020B0604020202020204" pitchFamily="34" charset="0"/>
                <a:cs typeface="Arial" panose="020B0604020202020204" pitchFamily="34" charset="0"/>
              </a:rPr>
              <a:t>THIS IS NOT AN EXHAUSTIVE LIST !</a:t>
            </a:r>
          </a:p>
          <a:p>
            <a:pPr marL="0" indent="0">
              <a:buNone/>
            </a:pPr>
            <a:endParaRPr lang="en-GB" b="1" u="sng" dirty="0">
              <a:solidFill>
                <a:schemeClr val="tx2"/>
              </a:solidFill>
              <a:latin typeface="Arial" panose="020B0604020202020204" pitchFamily="34" charset="0"/>
              <a:cs typeface="Arial" panose="020B0604020202020204" pitchFamily="34" charset="0"/>
            </a:endParaRPr>
          </a:p>
          <a:p>
            <a:pPr marL="0" indent="0">
              <a:buNone/>
            </a:pPr>
            <a:r>
              <a:rPr lang="en-GB" b="1" u="sng" dirty="0">
                <a:solidFill>
                  <a:schemeClr val="tx2"/>
                </a:solidFill>
                <a:latin typeface="Arial" panose="020B0604020202020204" pitchFamily="34" charset="0"/>
                <a:cs typeface="Arial" panose="020B0604020202020204" pitchFamily="34" charset="0"/>
              </a:rPr>
              <a:t>Give some thought to developing a list of material considerations as an aide memoir</a:t>
            </a:r>
          </a:p>
          <a:p>
            <a:endParaRPr lang="en-GB" dirty="0"/>
          </a:p>
        </p:txBody>
      </p:sp>
    </p:spTree>
    <p:extLst>
      <p:ext uri="{BB962C8B-B14F-4D97-AF65-F5344CB8AC3E}">
        <p14:creationId xmlns:p14="http://schemas.microsoft.com/office/powerpoint/2010/main" val="967421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1000"/>
                                        <p:tgtEl>
                                          <p:spTgt spid="3">
                                            <p:txEl>
                                              <p:pRg st="1" end="1"/>
                                            </p:txEl>
                                          </p:spTgt>
                                        </p:tgtEl>
                                      </p:cBhvr>
                                    </p:animEffect>
                                    <p:anim calcmode="lin" valueType="num">
                                      <p:cBhvr>
                                        <p:cTn id="2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1000"/>
                                        <p:tgtEl>
                                          <p:spTgt spid="3">
                                            <p:txEl>
                                              <p:pRg st="2" end="2"/>
                                            </p:txEl>
                                          </p:spTgt>
                                        </p:tgtEl>
                                      </p:cBhvr>
                                    </p:animEffect>
                                    <p:anim calcmode="lin" valueType="num">
                                      <p:cBhvr>
                                        <p:cTn id="2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fade">
                                      <p:cBhvr>
                                        <p:cTn id="34" dur="1000"/>
                                        <p:tgtEl>
                                          <p:spTgt spid="3">
                                            <p:txEl>
                                              <p:pRg st="3" end="3"/>
                                            </p:txEl>
                                          </p:spTgt>
                                        </p:tgtEl>
                                      </p:cBhvr>
                                    </p:animEffect>
                                    <p:anim calcmode="lin" valueType="num">
                                      <p:cBhvr>
                                        <p:cTn id="3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animEffect transition="in" filter="fade">
                                      <p:cBhvr>
                                        <p:cTn id="41" dur="1000"/>
                                        <p:tgtEl>
                                          <p:spTgt spid="3">
                                            <p:txEl>
                                              <p:pRg st="4" end="4"/>
                                            </p:txEl>
                                          </p:spTgt>
                                        </p:tgtEl>
                                      </p:cBhvr>
                                    </p:animEffect>
                                    <p:anim calcmode="lin" valueType="num">
                                      <p:cBhvr>
                                        <p:cTn id="4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3">
                                            <p:txEl>
                                              <p:pRg st="5" end="5"/>
                                            </p:txEl>
                                          </p:spTgt>
                                        </p:tgtEl>
                                        <p:attrNameLst>
                                          <p:attrName>style.visibility</p:attrName>
                                        </p:attrNameLst>
                                      </p:cBhvr>
                                      <p:to>
                                        <p:strVal val="visible"/>
                                      </p:to>
                                    </p:set>
                                    <p:animEffect transition="in" filter="fade">
                                      <p:cBhvr>
                                        <p:cTn id="48" dur="1000"/>
                                        <p:tgtEl>
                                          <p:spTgt spid="3">
                                            <p:txEl>
                                              <p:pRg st="5" end="5"/>
                                            </p:txEl>
                                          </p:spTgt>
                                        </p:tgtEl>
                                      </p:cBhvr>
                                    </p:animEffect>
                                    <p:anim calcmode="lin" valueType="num">
                                      <p:cBhvr>
                                        <p:cTn id="4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3">
                                            <p:txEl>
                                              <p:pRg st="6" end="6"/>
                                            </p:txEl>
                                          </p:spTgt>
                                        </p:tgtEl>
                                        <p:attrNameLst>
                                          <p:attrName>style.visibility</p:attrName>
                                        </p:attrNameLst>
                                      </p:cBhvr>
                                      <p:to>
                                        <p:strVal val="visible"/>
                                      </p:to>
                                    </p:set>
                                    <p:animEffect transition="in" filter="fade">
                                      <p:cBhvr>
                                        <p:cTn id="55" dur="1000"/>
                                        <p:tgtEl>
                                          <p:spTgt spid="3">
                                            <p:txEl>
                                              <p:pRg st="6" end="6"/>
                                            </p:txEl>
                                          </p:spTgt>
                                        </p:tgtEl>
                                      </p:cBhvr>
                                    </p:animEffect>
                                    <p:anim calcmode="lin" valueType="num">
                                      <p:cBhvr>
                                        <p:cTn id="5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7"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nodeType="clickEffect">
                                  <p:stCondLst>
                                    <p:cond delay="0"/>
                                  </p:stCondLst>
                                  <p:childTnLst>
                                    <p:set>
                                      <p:cBhvr>
                                        <p:cTn id="61" dur="1" fill="hold">
                                          <p:stCondLst>
                                            <p:cond delay="0"/>
                                          </p:stCondLst>
                                        </p:cTn>
                                        <p:tgtEl>
                                          <p:spTgt spid="3">
                                            <p:txEl>
                                              <p:pRg st="7" end="7"/>
                                            </p:txEl>
                                          </p:spTgt>
                                        </p:tgtEl>
                                        <p:attrNameLst>
                                          <p:attrName>style.visibility</p:attrName>
                                        </p:attrNameLst>
                                      </p:cBhvr>
                                      <p:to>
                                        <p:strVal val="visible"/>
                                      </p:to>
                                    </p:set>
                                    <p:animEffect transition="in" filter="fade">
                                      <p:cBhvr>
                                        <p:cTn id="62" dur="1000"/>
                                        <p:tgtEl>
                                          <p:spTgt spid="3">
                                            <p:txEl>
                                              <p:pRg st="7" end="7"/>
                                            </p:txEl>
                                          </p:spTgt>
                                        </p:tgtEl>
                                      </p:cBhvr>
                                    </p:animEffect>
                                    <p:anim calcmode="lin" valueType="num">
                                      <p:cBhvr>
                                        <p:cTn id="6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64"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nodeType="clickEffect">
                                  <p:stCondLst>
                                    <p:cond delay="0"/>
                                  </p:stCondLst>
                                  <p:childTnLst>
                                    <p:set>
                                      <p:cBhvr>
                                        <p:cTn id="68" dur="1" fill="hold">
                                          <p:stCondLst>
                                            <p:cond delay="0"/>
                                          </p:stCondLst>
                                        </p:cTn>
                                        <p:tgtEl>
                                          <p:spTgt spid="3">
                                            <p:txEl>
                                              <p:pRg st="8" end="8"/>
                                            </p:txEl>
                                          </p:spTgt>
                                        </p:tgtEl>
                                        <p:attrNameLst>
                                          <p:attrName>style.visibility</p:attrName>
                                        </p:attrNameLst>
                                      </p:cBhvr>
                                      <p:to>
                                        <p:strVal val="visible"/>
                                      </p:to>
                                    </p:set>
                                    <p:animEffect transition="in" filter="fade">
                                      <p:cBhvr>
                                        <p:cTn id="69" dur="1000"/>
                                        <p:tgtEl>
                                          <p:spTgt spid="3">
                                            <p:txEl>
                                              <p:pRg st="8" end="8"/>
                                            </p:txEl>
                                          </p:spTgt>
                                        </p:tgtEl>
                                      </p:cBhvr>
                                    </p:animEffect>
                                    <p:anim calcmode="lin" valueType="num">
                                      <p:cBhvr>
                                        <p:cTn id="70"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71"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42" presetClass="entr" presetSubtype="0" fill="hold" nodeType="clickEffect">
                                  <p:stCondLst>
                                    <p:cond delay="0"/>
                                  </p:stCondLst>
                                  <p:childTnLst>
                                    <p:set>
                                      <p:cBhvr>
                                        <p:cTn id="75" dur="1" fill="hold">
                                          <p:stCondLst>
                                            <p:cond delay="0"/>
                                          </p:stCondLst>
                                        </p:cTn>
                                        <p:tgtEl>
                                          <p:spTgt spid="3">
                                            <p:txEl>
                                              <p:pRg st="9" end="9"/>
                                            </p:txEl>
                                          </p:spTgt>
                                        </p:tgtEl>
                                        <p:attrNameLst>
                                          <p:attrName>style.visibility</p:attrName>
                                        </p:attrNameLst>
                                      </p:cBhvr>
                                      <p:to>
                                        <p:strVal val="visible"/>
                                      </p:to>
                                    </p:set>
                                    <p:animEffect transition="in" filter="fade">
                                      <p:cBhvr>
                                        <p:cTn id="76" dur="1000"/>
                                        <p:tgtEl>
                                          <p:spTgt spid="3">
                                            <p:txEl>
                                              <p:pRg st="9" end="9"/>
                                            </p:txEl>
                                          </p:spTgt>
                                        </p:tgtEl>
                                      </p:cBhvr>
                                    </p:animEffect>
                                    <p:anim calcmode="lin" valueType="num">
                                      <p:cBhvr>
                                        <p:cTn id="77"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78"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42" presetClass="entr" presetSubtype="0" fill="hold" nodeType="clickEffect">
                                  <p:stCondLst>
                                    <p:cond delay="0"/>
                                  </p:stCondLst>
                                  <p:childTnLst>
                                    <p:set>
                                      <p:cBhvr>
                                        <p:cTn id="82" dur="1" fill="hold">
                                          <p:stCondLst>
                                            <p:cond delay="0"/>
                                          </p:stCondLst>
                                        </p:cTn>
                                        <p:tgtEl>
                                          <p:spTgt spid="3">
                                            <p:txEl>
                                              <p:pRg st="10" end="10"/>
                                            </p:txEl>
                                          </p:spTgt>
                                        </p:tgtEl>
                                        <p:attrNameLst>
                                          <p:attrName>style.visibility</p:attrName>
                                        </p:attrNameLst>
                                      </p:cBhvr>
                                      <p:to>
                                        <p:strVal val="visible"/>
                                      </p:to>
                                    </p:set>
                                    <p:animEffect transition="in" filter="fade">
                                      <p:cBhvr>
                                        <p:cTn id="83" dur="1000"/>
                                        <p:tgtEl>
                                          <p:spTgt spid="3">
                                            <p:txEl>
                                              <p:pRg st="10" end="10"/>
                                            </p:txEl>
                                          </p:spTgt>
                                        </p:tgtEl>
                                      </p:cBhvr>
                                    </p:animEffect>
                                    <p:anim calcmode="lin" valueType="num">
                                      <p:cBhvr>
                                        <p:cTn id="84"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85"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42" presetClass="entr" presetSubtype="0" fill="hold" nodeType="clickEffect">
                                  <p:stCondLst>
                                    <p:cond delay="0"/>
                                  </p:stCondLst>
                                  <p:childTnLst>
                                    <p:set>
                                      <p:cBhvr>
                                        <p:cTn id="89" dur="1" fill="hold">
                                          <p:stCondLst>
                                            <p:cond delay="0"/>
                                          </p:stCondLst>
                                        </p:cTn>
                                        <p:tgtEl>
                                          <p:spTgt spid="3">
                                            <p:txEl>
                                              <p:pRg st="12" end="12"/>
                                            </p:txEl>
                                          </p:spTgt>
                                        </p:tgtEl>
                                        <p:attrNameLst>
                                          <p:attrName>style.visibility</p:attrName>
                                        </p:attrNameLst>
                                      </p:cBhvr>
                                      <p:to>
                                        <p:strVal val="visible"/>
                                      </p:to>
                                    </p:set>
                                    <p:animEffect transition="in" filter="fade">
                                      <p:cBhvr>
                                        <p:cTn id="90" dur="1000"/>
                                        <p:tgtEl>
                                          <p:spTgt spid="3">
                                            <p:txEl>
                                              <p:pRg st="12" end="12"/>
                                            </p:txEl>
                                          </p:spTgt>
                                        </p:tgtEl>
                                      </p:cBhvr>
                                    </p:animEffect>
                                    <p:anim calcmode="lin" valueType="num">
                                      <p:cBhvr>
                                        <p:cTn id="91"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92" dur="1000" fill="hold"/>
                                        <p:tgtEl>
                                          <p:spTgt spid="3">
                                            <p:txEl>
                                              <p:pRg st="12" end="12"/>
                                            </p:txEl>
                                          </p:spTgt>
                                        </p:tgtEl>
                                        <p:attrNameLst>
                                          <p:attrName>ppt_y</p:attrName>
                                        </p:attrNameLst>
                                      </p:cBhvr>
                                      <p:tavLst>
                                        <p:tav tm="0">
                                          <p:val>
                                            <p:strVal val="#ppt_y+.1"/>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45" presetClass="entr" presetSubtype="0" fill="hold" nodeType="clickEffect">
                                  <p:stCondLst>
                                    <p:cond delay="0"/>
                                  </p:stCondLst>
                                  <p:childTnLst>
                                    <p:set>
                                      <p:cBhvr>
                                        <p:cTn id="96" dur="1" fill="hold">
                                          <p:stCondLst>
                                            <p:cond delay="0"/>
                                          </p:stCondLst>
                                        </p:cTn>
                                        <p:tgtEl>
                                          <p:spTgt spid="3">
                                            <p:txEl>
                                              <p:pRg st="14" end="14"/>
                                            </p:txEl>
                                          </p:spTgt>
                                        </p:tgtEl>
                                        <p:attrNameLst>
                                          <p:attrName>style.visibility</p:attrName>
                                        </p:attrNameLst>
                                      </p:cBhvr>
                                      <p:to>
                                        <p:strVal val="visible"/>
                                      </p:to>
                                    </p:set>
                                    <p:animEffect transition="in" filter="fade">
                                      <p:cBhvr>
                                        <p:cTn id="97" dur="2000"/>
                                        <p:tgtEl>
                                          <p:spTgt spid="3">
                                            <p:txEl>
                                              <p:pRg st="14" end="14"/>
                                            </p:txEl>
                                          </p:spTgt>
                                        </p:tgtEl>
                                      </p:cBhvr>
                                    </p:animEffect>
                                    <p:anim calcmode="lin" valueType="num">
                                      <p:cBhvr>
                                        <p:cTn id="98" dur="2000" fill="hold"/>
                                        <p:tgtEl>
                                          <p:spTgt spid="3">
                                            <p:txEl>
                                              <p:pRg st="14" end="14"/>
                                            </p:txEl>
                                          </p:spTgt>
                                        </p:tgtEl>
                                        <p:attrNameLst>
                                          <p:attrName>ppt_w</p:attrName>
                                        </p:attrNameLst>
                                      </p:cBhvr>
                                      <p:tavLst>
                                        <p:tav tm="0" fmla="#ppt_w*sin(2.5*pi*$)">
                                          <p:val>
                                            <p:fltVal val="0"/>
                                          </p:val>
                                        </p:tav>
                                        <p:tav tm="100000">
                                          <p:val>
                                            <p:fltVal val="1"/>
                                          </p:val>
                                        </p:tav>
                                      </p:tavLst>
                                    </p:anim>
                                    <p:anim calcmode="lin" valueType="num">
                                      <p:cBhvr>
                                        <p:cTn id="99" dur="2000" fill="hold"/>
                                        <p:tgtEl>
                                          <p:spTgt spid="3">
                                            <p:txEl>
                                              <p:pRg st="14" end="14"/>
                                            </p:txEl>
                                          </p:spTgt>
                                        </p:tgtEl>
                                        <p:attrNameLst>
                                          <p:attrName>ppt_h</p:attrName>
                                        </p:attrNameLst>
                                      </p:cBhvr>
                                      <p:tavLst>
                                        <p:tav tm="0">
                                          <p:val>
                                            <p:strVal val="#ppt_h"/>
                                          </p:val>
                                        </p:tav>
                                        <p:tav tm="100000">
                                          <p:val>
                                            <p:strVal val="#ppt_h"/>
                                          </p:val>
                                        </p:tav>
                                      </p:tavLst>
                                    </p:anim>
                                  </p:childTnLst>
                                </p:cTn>
                              </p:par>
                            </p:childTnLst>
                          </p:cTn>
                        </p:par>
                      </p:childTnLst>
                    </p:cTn>
                  </p:par>
                  <p:par>
                    <p:cTn id="100" fill="hold">
                      <p:stCondLst>
                        <p:cond delay="indefinite"/>
                      </p:stCondLst>
                      <p:childTnLst>
                        <p:par>
                          <p:cTn id="101" fill="hold">
                            <p:stCondLst>
                              <p:cond delay="0"/>
                            </p:stCondLst>
                            <p:childTnLst>
                              <p:par>
                                <p:cTn id="102" presetID="26" presetClass="emph" presetSubtype="0" fill="hold" nodeType="clickEffect">
                                  <p:stCondLst>
                                    <p:cond delay="0"/>
                                  </p:stCondLst>
                                  <p:childTnLst>
                                    <p:animEffect transition="out" filter="fade">
                                      <p:cBhvr>
                                        <p:cTn id="103" dur="500" tmFilter="0, 0; .2, .5; .8, .5; 1, 0"/>
                                        <p:tgtEl>
                                          <p:spTgt spid="3">
                                            <p:txEl>
                                              <p:pRg st="16" end="16"/>
                                            </p:txEl>
                                          </p:spTgt>
                                        </p:tgtEl>
                                      </p:cBhvr>
                                    </p:animEffect>
                                    <p:animScale>
                                      <p:cBhvr>
                                        <p:cTn id="104" dur="250" autoRev="1" fill="hold"/>
                                        <p:tgtEl>
                                          <p:spTgt spid="3">
                                            <p:txEl>
                                              <p:pRg st="16" end="16"/>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ormAutofit/>
          </a:bodyPr>
          <a:lstStyle/>
          <a:p>
            <a:r>
              <a:rPr lang="en-GB" sz="3200" b="1" dirty="0"/>
              <a:t>Weighing it all up : the planning balance </a:t>
            </a:r>
          </a:p>
        </p:txBody>
      </p:sp>
      <p:sp>
        <p:nvSpPr>
          <p:cNvPr id="4" name="Content Placeholder 3"/>
          <p:cNvSpPr>
            <a:spLocks noGrp="1"/>
          </p:cNvSpPr>
          <p:nvPr>
            <p:ph sz="half" idx="1"/>
          </p:nvPr>
        </p:nvSpPr>
        <p:spPr>
          <a:xfrm>
            <a:off x="457200" y="1600200"/>
            <a:ext cx="4978896" cy="4525963"/>
          </a:xfrm>
        </p:spPr>
        <p:txBody>
          <a:bodyPr>
            <a:normAutofit fontScale="55000" lnSpcReduction="20000"/>
          </a:bodyPr>
          <a:lstStyle/>
          <a:p>
            <a:pPr marL="0" indent="0">
              <a:buNone/>
            </a:pPr>
            <a:r>
              <a:rPr lang="en-GB" sz="2900" b="1" dirty="0"/>
              <a:t>1. Identify the relevant national and local planning policies affecting the proposed development</a:t>
            </a:r>
          </a:p>
          <a:p>
            <a:pPr marL="0" indent="0">
              <a:buNone/>
            </a:pPr>
            <a:endParaRPr lang="en-GB" sz="2900" dirty="0"/>
          </a:p>
          <a:p>
            <a:pPr marL="0" indent="0">
              <a:buNone/>
            </a:pPr>
            <a:r>
              <a:rPr lang="en-GB" sz="2900" dirty="0"/>
              <a:t>2. </a:t>
            </a:r>
            <a:r>
              <a:rPr lang="en-GB" sz="2900" b="1" dirty="0"/>
              <a:t>Identify </a:t>
            </a:r>
            <a:r>
              <a:rPr lang="en-GB" sz="2900" dirty="0"/>
              <a:t>other material planning considerations</a:t>
            </a:r>
          </a:p>
          <a:p>
            <a:pPr marL="0" indent="0">
              <a:buNone/>
            </a:pPr>
            <a:endParaRPr lang="en-GB" sz="2900" dirty="0"/>
          </a:p>
          <a:p>
            <a:pPr marL="0" indent="0">
              <a:buNone/>
            </a:pPr>
            <a:r>
              <a:rPr lang="en-GB" sz="2900" dirty="0"/>
              <a:t>3. </a:t>
            </a:r>
            <a:r>
              <a:rPr lang="en-GB" sz="2900" b="1" dirty="0"/>
              <a:t>Identify </a:t>
            </a:r>
            <a:r>
              <a:rPr lang="en-GB" sz="2900" dirty="0"/>
              <a:t>which of the above are positive and support the grant of planning permission</a:t>
            </a:r>
          </a:p>
          <a:p>
            <a:pPr marL="0" indent="0">
              <a:buNone/>
            </a:pPr>
            <a:endParaRPr lang="en-GB" sz="2900" dirty="0"/>
          </a:p>
          <a:p>
            <a:pPr marL="0" indent="0">
              <a:buNone/>
            </a:pPr>
            <a:r>
              <a:rPr lang="en-GB" sz="2900" dirty="0"/>
              <a:t>4. </a:t>
            </a:r>
            <a:r>
              <a:rPr lang="en-GB" sz="2900" b="1" dirty="0"/>
              <a:t>Identify</a:t>
            </a:r>
            <a:r>
              <a:rPr lang="en-GB" sz="2900" dirty="0"/>
              <a:t> which of the above are negative and do not support the grant of planning permission</a:t>
            </a:r>
          </a:p>
          <a:p>
            <a:pPr marL="0" indent="0">
              <a:buNone/>
            </a:pPr>
            <a:endParaRPr lang="en-GB" sz="2900" dirty="0"/>
          </a:p>
          <a:p>
            <a:pPr marL="0" indent="0">
              <a:buNone/>
            </a:pPr>
            <a:r>
              <a:rPr lang="en-GB" sz="2900" dirty="0"/>
              <a:t>5. </a:t>
            </a:r>
            <a:r>
              <a:rPr lang="en-GB" sz="2900" b="1" dirty="0"/>
              <a:t>Consider</a:t>
            </a:r>
            <a:r>
              <a:rPr lang="en-GB" sz="2900" dirty="0"/>
              <a:t> whether any of the negative factors  should be the subject of negotiation with the applicants to secure revised proposals, or can be satisfactorily mitigated by planning conditions or a planning obligation</a:t>
            </a:r>
          </a:p>
          <a:p>
            <a:pPr marL="0" indent="0">
              <a:buNone/>
            </a:pPr>
            <a:endParaRPr lang="en-GB" sz="2900" dirty="0"/>
          </a:p>
          <a:p>
            <a:pPr marL="0" indent="0">
              <a:buNone/>
            </a:pPr>
            <a:r>
              <a:rPr lang="en-GB" sz="2900" dirty="0"/>
              <a:t>6. </a:t>
            </a:r>
            <a:r>
              <a:rPr lang="en-GB" sz="2900" b="1" dirty="0"/>
              <a:t>Use judgement </a:t>
            </a:r>
            <a:r>
              <a:rPr lang="en-GB" sz="2900" dirty="0"/>
              <a:t>to determine whether –on its individual merits- the application should be recommended for approval , approval with conditions and/or legal agreement , or refusal</a:t>
            </a:r>
          </a:p>
          <a:p>
            <a:endParaRPr lang="en-GB" dirty="0"/>
          </a:p>
        </p:txBody>
      </p:sp>
      <p:pic>
        <p:nvPicPr>
          <p:cNvPr id="3" name="Content Placeholder 2"/>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369223" y="2564904"/>
            <a:ext cx="2659161" cy="2659161"/>
          </a:xfrm>
        </p:spPr>
      </p:pic>
    </p:spTree>
    <p:extLst>
      <p:ext uri="{BB962C8B-B14F-4D97-AF65-F5344CB8AC3E}">
        <p14:creationId xmlns:p14="http://schemas.microsoft.com/office/powerpoint/2010/main" val="3206796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2" presetClass="emph" presetSubtype="0" fill="hold" nodeType="clickEffect">
                                  <p:stCondLst>
                                    <p:cond delay="0"/>
                                  </p:stCondLst>
                                  <p:childTnLst>
                                    <p:animRot by="120000">
                                      <p:cBhvr>
                                        <p:cTn id="14" dur="100" fill="hold">
                                          <p:stCondLst>
                                            <p:cond delay="0"/>
                                          </p:stCondLst>
                                        </p:cTn>
                                        <p:tgtEl>
                                          <p:spTgt spid="4">
                                            <p:txEl>
                                              <p:pRg st="0" end="0"/>
                                            </p:txEl>
                                          </p:spTgt>
                                        </p:tgtEl>
                                        <p:attrNameLst>
                                          <p:attrName>r</p:attrName>
                                        </p:attrNameLst>
                                      </p:cBhvr>
                                    </p:animRot>
                                    <p:animRot by="-240000">
                                      <p:cBhvr>
                                        <p:cTn id="15" dur="200" fill="hold">
                                          <p:stCondLst>
                                            <p:cond delay="200"/>
                                          </p:stCondLst>
                                        </p:cTn>
                                        <p:tgtEl>
                                          <p:spTgt spid="4">
                                            <p:txEl>
                                              <p:pRg st="0" end="0"/>
                                            </p:txEl>
                                          </p:spTgt>
                                        </p:tgtEl>
                                        <p:attrNameLst>
                                          <p:attrName>r</p:attrName>
                                        </p:attrNameLst>
                                      </p:cBhvr>
                                    </p:animRot>
                                    <p:animRot by="240000">
                                      <p:cBhvr>
                                        <p:cTn id="16" dur="200" fill="hold">
                                          <p:stCondLst>
                                            <p:cond delay="400"/>
                                          </p:stCondLst>
                                        </p:cTn>
                                        <p:tgtEl>
                                          <p:spTgt spid="4">
                                            <p:txEl>
                                              <p:pRg st="0" end="0"/>
                                            </p:txEl>
                                          </p:spTgt>
                                        </p:tgtEl>
                                        <p:attrNameLst>
                                          <p:attrName>r</p:attrName>
                                        </p:attrNameLst>
                                      </p:cBhvr>
                                    </p:animRot>
                                    <p:animRot by="-240000">
                                      <p:cBhvr>
                                        <p:cTn id="17" dur="200" fill="hold">
                                          <p:stCondLst>
                                            <p:cond delay="600"/>
                                          </p:stCondLst>
                                        </p:cTn>
                                        <p:tgtEl>
                                          <p:spTgt spid="4">
                                            <p:txEl>
                                              <p:pRg st="0" end="0"/>
                                            </p:txEl>
                                          </p:spTgt>
                                        </p:tgtEl>
                                        <p:attrNameLst>
                                          <p:attrName>r</p:attrName>
                                        </p:attrNameLst>
                                      </p:cBhvr>
                                    </p:animRot>
                                    <p:animRot by="120000">
                                      <p:cBhvr>
                                        <p:cTn id="18" dur="200" fill="hold">
                                          <p:stCondLst>
                                            <p:cond delay="800"/>
                                          </p:stCondLst>
                                        </p:cTn>
                                        <p:tgtEl>
                                          <p:spTgt spid="4">
                                            <p:txEl>
                                              <p:pRg st="0" end="0"/>
                                            </p:txEl>
                                          </p:spTgt>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32" presetClass="emph" presetSubtype="0" fill="hold" nodeType="clickEffect">
                                  <p:stCondLst>
                                    <p:cond delay="0"/>
                                  </p:stCondLst>
                                  <p:childTnLst>
                                    <p:animRot by="120000">
                                      <p:cBhvr>
                                        <p:cTn id="22" dur="100" fill="hold">
                                          <p:stCondLst>
                                            <p:cond delay="0"/>
                                          </p:stCondLst>
                                        </p:cTn>
                                        <p:tgtEl>
                                          <p:spTgt spid="4">
                                            <p:txEl>
                                              <p:pRg st="2" end="2"/>
                                            </p:txEl>
                                          </p:spTgt>
                                        </p:tgtEl>
                                        <p:attrNameLst>
                                          <p:attrName>r</p:attrName>
                                        </p:attrNameLst>
                                      </p:cBhvr>
                                    </p:animRot>
                                    <p:animRot by="-240000">
                                      <p:cBhvr>
                                        <p:cTn id="23" dur="200" fill="hold">
                                          <p:stCondLst>
                                            <p:cond delay="200"/>
                                          </p:stCondLst>
                                        </p:cTn>
                                        <p:tgtEl>
                                          <p:spTgt spid="4">
                                            <p:txEl>
                                              <p:pRg st="2" end="2"/>
                                            </p:txEl>
                                          </p:spTgt>
                                        </p:tgtEl>
                                        <p:attrNameLst>
                                          <p:attrName>r</p:attrName>
                                        </p:attrNameLst>
                                      </p:cBhvr>
                                    </p:animRot>
                                    <p:animRot by="240000">
                                      <p:cBhvr>
                                        <p:cTn id="24" dur="200" fill="hold">
                                          <p:stCondLst>
                                            <p:cond delay="400"/>
                                          </p:stCondLst>
                                        </p:cTn>
                                        <p:tgtEl>
                                          <p:spTgt spid="4">
                                            <p:txEl>
                                              <p:pRg st="2" end="2"/>
                                            </p:txEl>
                                          </p:spTgt>
                                        </p:tgtEl>
                                        <p:attrNameLst>
                                          <p:attrName>r</p:attrName>
                                        </p:attrNameLst>
                                      </p:cBhvr>
                                    </p:animRot>
                                    <p:animRot by="-240000">
                                      <p:cBhvr>
                                        <p:cTn id="25" dur="200" fill="hold">
                                          <p:stCondLst>
                                            <p:cond delay="600"/>
                                          </p:stCondLst>
                                        </p:cTn>
                                        <p:tgtEl>
                                          <p:spTgt spid="4">
                                            <p:txEl>
                                              <p:pRg st="2" end="2"/>
                                            </p:txEl>
                                          </p:spTgt>
                                        </p:tgtEl>
                                        <p:attrNameLst>
                                          <p:attrName>r</p:attrName>
                                        </p:attrNameLst>
                                      </p:cBhvr>
                                    </p:animRot>
                                    <p:animRot by="120000">
                                      <p:cBhvr>
                                        <p:cTn id="26" dur="200" fill="hold">
                                          <p:stCondLst>
                                            <p:cond delay="800"/>
                                          </p:stCondLst>
                                        </p:cTn>
                                        <p:tgtEl>
                                          <p:spTgt spid="4">
                                            <p:txEl>
                                              <p:pRg st="2" end="2"/>
                                            </p:txEl>
                                          </p:spTgt>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32" presetClass="emph" presetSubtype="0" fill="hold" nodeType="clickEffect">
                                  <p:stCondLst>
                                    <p:cond delay="0"/>
                                  </p:stCondLst>
                                  <p:childTnLst>
                                    <p:animRot by="120000">
                                      <p:cBhvr>
                                        <p:cTn id="30" dur="100" fill="hold">
                                          <p:stCondLst>
                                            <p:cond delay="0"/>
                                          </p:stCondLst>
                                        </p:cTn>
                                        <p:tgtEl>
                                          <p:spTgt spid="4">
                                            <p:txEl>
                                              <p:pRg st="4" end="4"/>
                                            </p:txEl>
                                          </p:spTgt>
                                        </p:tgtEl>
                                        <p:attrNameLst>
                                          <p:attrName>r</p:attrName>
                                        </p:attrNameLst>
                                      </p:cBhvr>
                                    </p:animRot>
                                    <p:animRot by="-240000">
                                      <p:cBhvr>
                                        <p:cTn id="31" dur="200" fill="hold">
                                          <p:stCondLst>
                                            <p:cond delay="200"/>
                                          </p:stCondLst>
                                        </p:cTn>
                                        <p:tgtEl>
                                          <p:spTgt spid="4">
                                            <p:txEl>
                                              <p:pRg st="4" end="4"/>
                                            </p:txEl>
                                          </p:spTgt>
                                        </p:tgtEl>
                                        <p:attrNameLst>
                                          <p:attrName>r</p:attrName>
                                        </p:attrNameLst>
                                      </p:cBhvr>
                                    </p:animRot>
                                    <p:animRot by="240000">
                                      <p:cBhvr>
                                        <p:cTn id="32" dur="200" fill="hold">
                                          <p:stCondLst>
                                            <p:cond delay="400"/>
                                          </p:stCondLst>
                                        </p:cTn>
                                        <p:tgtEl>
                                          <p:spTgt spid="4">
                                            <p:txEl>
                                              <p:pRg st="4" end="4"/>
                                            </p:txEl>
                                          </p:spTgt>
                                        </p:tgtEl>
                                        <p:attrNameLst>
                                          <p:attrName>r</p:attrName>
                                        </p:attrNameLst>
                                      </p:cBhvr>
                                    </p:animRot>
                                    <p:animRot by="-240000">
                                      <p:cBhvr>
                                        <p:cTn id="33" dur="200" fill="hold">
                                          <p:stCondLst>
                                            <p:cond delay="600"/>
                                          </p:stCondLst>
                                        </p:cTn>
                                        <p:tgtEl>
                                          <p:spTgt spid="4">
                                            <p:txEl>
                                              <p:pRg st="4" end="4"/>
                                            </p:txEl>
                                          </p:spTgt>
                                        </p:tgtEl>
                                        <p:attrNameLst>
                                          <p:attrName>r</p:attrName>
                                        </p:attrNameLst>
                                      </p:cBhvr>
                                    </p:animRot>
                                    <p:animRot by="120000">
                                      <p:cBhvr>
                                        <p:cTn id="34" dur="200" fill="hold">
                                          <p:stCondLst>
                                            <p:cond delay="800"/>
                                          </p:stCondLst>
                                        </p:cTn>
                                        <p:tgtEl>
                                          <p:spTgt spid="4">
                                            <p:txEl>
                                              <p:pRg st="4" end="4"/>
                                            </p:txEl>
                                          </p:spTgt>
                                        </p:tgtEl>
                                        <p:attrNameLst>
                                          <p:attrName>r</p:attrName>
                                        </p:attrNameLst>
                                      </p:cBhvr>
                                    </p:animRot>
                                  </p:childTnLst>
                                </p:cTn>
                              </p:par>
                            </p:childTnLst>
                          </p:cTn>
                        </p:par>
                      </p:childTnLst>
                    </p:cTn>
                  </p:par>
                  <p:par>
                    <p:cTn id="35" fill="hold">
                      <p:stCondLst>
                        <p:cond delay="indefinite"/>
                      </p:stCondLst>
                      <p:childTnLst>
                        <p:par>
                          <p:cTn id="36" fill="hold">
                            <p:stCondLst>
                              <p:cond delay="0"/>
                            </p:stCondLst>
                            <p:childTnLst>
                              <p:par>
                                <p:cTn id="37" presetID="32" presetClass="emph" presetSubtype="0" fill="hold" nodeType="clickEffect">
                                  <p:stCondLst>
                                    <p:cond delay="0"/>
                                  </p:stCondLst>
                                  <p:childTnLst>
                                    <p:animRot by="120000">
                                      <p:cBhvr>
                                        <p:cTn id="38" dur="100" fill="hold">
                                          <p:stCondLst>
                                            <p:cond delay="0"/>
                                          </p:stCondLst>
                                        </p:cTn>
                                        <p:tgtEl>
                                          <p:spTgt spid="4">
                                            <p:txEl>
                                              <p:pRg st="6" end="6"/>
                                            </p:txEl>
                                          </p:spTgt>
                                        </p:tgtEl>
                                        <p:attrNameLst>
                                          <p:attrName>r</p:attrName>
                                        </p:attrNameLst>
                                      </p:cBhvr>
                                    </p:animRot>
                                    <p:animRot by="-240000">
                                      <p:cBhvr>
                                        <p:cTn id="39" dur="200" fill="hold">
                                          <p:stCondLst>
                                            <p:cond delay="200"/>
                                          </p:stCondLst>
                                        </p:cTn>
                                        <p:tgtEl>
                                          <p:spTgt spid="4">
                                            <p:txEl>
                                              <p:pRg st="6" end="6"/>
                                            </p:txEl>
                                          </p:spTgt>
                                        </p:tgtEl>
                                        <p:attrNameLst>
                                          <p:attrName>r</p:attrName>
                                        </p:attrNameLst>
                                      </p:cBhvr>
                                    </p:animRot>
                                    <p:animRot by="240000">
                                      <p:cBhvr>
                                        <p:cTn id="40" dur="200" fill="hold">
                                          <p:stCondLst>
                                            <p:cond delay="400"/>
                                          </p:stCondLst>
                                        </p:cTn>
                                        <p:tgtEl>
                                          <p:spTgt spid="4">
                                            <p:txEl>
                                              <p:pRg st="6" end="6"/>
                                            </p:txEl>
                                          </p:spTgt>
                                        </p:tgtEl>
                                        <p:attrNameLst>
                                          <p:attrName>r</p:attrName>
                                        </p:attrNameLst>
                                      </p:cBhvr>
                                    </p:animRot>
                                    <p:animRot by="-240000">
                                      <p:cBhvr>
                                        <p:cTn id="41" dur="200" fill="hold">
                                          <p:stCondLst>
                                            <p:cond delay="600"/>
                                          </p:stCondLst>
                                        </p:cTn>
                                        <p:tgtEl>
                                          <p:spTgt spid="4">
                                            <p:txEl>
                                              <p:pRg st="6" end="6"/>
                                            </p:txEl>
                                          </p:spTgt>
                                        </p:tgtEl>
                                        <p:attrNameLst>
                                          <p:attrName>r</p:attrName>
                                        </p:attrNameLst>
                                      </p:cBhvr>
                                    </p:animRot>
                                    <p:animRot by="120000">
                                      <p:cBhvr>
                                        <p:cTn id="42" dur="200" fill="hold">
                                          <p:stCondLst>
                                            <p:cond delay="800"/>
                                          </p:stCondLst>
                                        </p:cTn>
                                        <p:tgtEl>
                                          <p:spTgt spid="4">
                                            <p:txEl>
                                              <p:pRg st="6" end="6"/>
                                            </p:txEl>
                                          </p:spTgt>
                                        </p:tgtEl>
                                        <p:attrNameLst>
                                          <p:attrName>r</p:attrName>
                                        </p:attrNameLst>
                                      </p:cBhvr>
                                    </p:animRot>
                                  </p:childTnLst>
                                </p:cTn>
                              </p:par>
                            </p:childTnLst>
                          </p:cTn>
                        </p:par>
                      </p:childTnLst>
                    </p:cTn>
                  </p:par>
                  <p:par>
                    <p:cTn id="43" fill="hold">
                      <p:stCondLst>
                        <p:cond delay="indefinite"/>
                      </p:stCondLst>
                      <p:childTnLst>
                        <p:par>
                          <p:cTn id="44" fill="hold">
                            <p:stCondLst>
                              <p:cond delay="0"/>
                            </p:stCondLst>
                            <p:childTnLst>
                              <p:par>
                                <p:cTn id="45" presetID="32" presetClass="emph" presetSubtype="0" fill="hold" nodeType="clickEffect">
                                  <p:stCondLst>
                                    <p:cond delay="0"/>
                                  </p:stCondLst>
                                  <p:childTnLst>
                                    <p:animRot by="120000">
                                      <p:cBhvr>
                                        <p:cTn id="46" dur="100" fill="hold">
                                          <p:stCondLst>
                                            <p:cond delay="0"/>
                                          </p:stCondLst>
                                        </p:cTn>
                                        <p:tgtEl>
                                          <p:spTgt spid="4">
                                            <p:txEl>
                                              <p:pRg st="8" end="8"/>
                                            </p:txEl>
                                          </p:spTgt>
                                        </p:tgtEl>
                                        <p:attrNameLst>
                                          <p:attrName>r</p:attrName>
                                        </p:attrNameLst>
                                      </p:cBhvr>
                                    </p:animRot>
                                    <p:animRot by="-240000">
                                      <p:cBhvr>
                                        <p:cTn id="47" dur="200" fill="hold">
                                          <p:stCondLst>
                                            <p:cond delay="200"/>
                                          </p:stCondLst>
                                        </p:cTn>
                                        <p:tgtEl>
                                          <p:spTgt spid="4">
                                            <p:txEl>
                                              <p:pRg st="8" end="8"/>
                                            </p:txEl>
                                          </p:spTgt>
                                        </p:tgtEl>
                                        <p:attrNameLst>
                                          <p:attrName>r</p:attrName>
                                        </p:attrNameLst>
                                      </p:cBhvr>
                                    </p:animRot>
                                    <p:animRot by="240000">
                                      <p:cBhvr>
                                        <p:cTn id="48" dur="200" fill="hold">
                                          <p:stCondLst>
                                            <p:cond delay="400"/>
                                          </p:stCondLst>
                                        </p:cTn>
                                        <p:tgtEl>
                                          <p:spTgt spid="4">
                                            <p:txEl>
                                              <p:pRg st="8" end="8"/>
                                            </p:txEl>
                                          </p:spTgt>
                                        </p:tgtEl>
                                        <p:attrNameLst>
                                          <p:attrName>r</p:attrName>
                                        </p:attrNameLst>
                                      </p:cBhvr>
                                    </p:animRot>
                                    <p:animRot by="-240000">
                                      <p:cBhvr>
                                        <p:cTn id="49" dur="200" fill="hold">
                                          <p:stCondLst>
                                            <p:cond delay="600"/>
                                          </p:stCondLst>
                                        </p:cTn>
                                        <p:tgtEl>
                                          <p:spTgt spid="4">
                                            <p:txEl>
                                              <p:pRg st="8" end="8"/>
                                            </p:txEl>
                                          </p:spTgt>
                                        </p:tgtEl>
                                        <p:attrNameLst>
                                          <p:attrName>r</p:attrName>
                                        </p:attrNameLst>
                                      </p:cBhvr>
                                    </p:animRot>
                                    <p:animRot by="120000">
                                      <p:cBhvr>
                                        <p:cTn id="50" dur="200" fill="hold">
                                          <p:stCondLst>
                                            <p:cond delay="800"/>
                                          </p:stCondLst>
                                        </p:cTn>
                                        <p:tgtEl>
                                          <p:spTgt spid="4">
                                            <p:txEl>
                                              <p:pRg st="8" end="8"/>
                                            </p:txEl>
                                          </p:spTgt>
                                        </p:tgtEl>
                                        <p:attrNameLst>
                                          <p:attrName>r</p:attrName>
                                        </p:attrNameLst>
                                      </p:cBhvr>
                                    </p:animRot>
                                  </p:childTnLst>
                                </p:cTn>
                              </p:par>
                            </p:childTnLst>
                          </p:cTn>
                        </p:par>
                      </p:childTnLst>
                    </p:cTn>
                  </p:par>
                  <p:par>
                    <p:cTn id="51" fill="hold">
                      <p:stCondLst>
                        <p:cond delay="indefinite"/>
                      </p:stCondLst>
                      <p:childTnLst>
                        <p:par>
                          <p:cTn id="52" fill="hold">
                            <p:stCondLst>
                              <p:cond delay="0"/>
                            </p:stCondLst>
                            <p:childTnLst>
                              <p:par>
                                <p:cTn id="53" presetID="32" presetClass="emph" presetSubtype="0" fill="hold" nodeType="clickEffect">
                                  <p:stCondLst>
                                    <p:cond delay="0"/>
                                  </p:stCondLst>
                                  <p:childTnLst>
                                    <p:animRot by="120000">
                                      <p:cBhvr>
                                        <p:cTn id="54" dur="100" fill="hold">
                                          <p:stCondLst>
                                            <p:cond delay="0"/>
                                          </p:stCondLst>
                                        </p:cTn>
                                        <p:tgtEl>
                                          <p:spTgt spid="4">
                                            <p:txEl>
                                              <p:pRg st="10" end="10"/>
                                            </p:txEl>
                                          </p:spTgt>
                                        </p:tgtEl>
                                        <p:attrNameLst>
                                          <p:attrName>r</p:attrName>
                                        </p:attrNameLst>
                                      </p:cBhvr>
                                    </p:animRot>
                                    <p:animRot by="-240000">
                                      <p:cBhvr>
                                        <p:cTn id="55" dur="200" fill="hold">
                                          <p:stCondLst>
                                            <p:cond delay="200"/>
                                          </p:stCondLst>
                                        </p:cTn>
                                        <p:tgtEl>
                                          <p:spTgt spid="4">
                                            <p:txEl>
                                              <p:pRg st="10" end="10"/>
                                            </p:txEl>
                                          </p:spTgt>
                                        </p:tgtEl>
                                        <p:attrNameLst>
                                          <p:attrName>r</p:attrName>
                                        </p:attrNameLst>
                                      </p:cBhvr>
                                    </p:animRot>
                                    <p:animRot by="240000">
                                      <p:cBhvr>
                                        <p:cTn id="56" dur="200" fill="hold">
                                          <p:stCondLst>
                                            <p:cond delay="400"/>
                                          </p:stCondLst>
                                        </p:cTn>
                                        <p:tgtEl>
                                          <p:spTgt spid="4">
                                            <p:txEl>
                                              <p:pRg st="10" end="10"/>
                                            </p:txEl>
                                          </p:spTgt>
                                        </p:tgtEl>
                                        <p:attrNameLst>
                                          <p:attrName>r</p:attrName>
                                        </p:attrNameLst>
                                      </p:cBhvr>
                                    </p:animRot>
                                    <p:animRot by="-240000">
                                      <p:cBhvr>
                                        <p:cTn id="57" dur="200" fill="hold">
                                          <p:stCondLst>
                                            <p:cond delay="600"/>
                                          </p:stCondLst>
                                        </p:cTn>
                                        <p:tgtEl>
                                          <p:spTgt spid="4">
                                            <p:txEl>
                                              <p:pRg st="10" end="10"/>
                                            </p:txEl>
                                          </p:spTgt>
                                        </p:tgtEl>
                                        <p:attrNameLst>
                                          <p:attrName>r</p:attrName>
                                        </p:attrNameLst>
                                      </p:cBhvr>
                                    </p:animRot>
                                    <p:animRot by="120000">
                                      <p:cBhvr>
                                        <p:cTn id="58" dur="200" fill="hold">
                                          <p:stCondLst>
                                            <p:cond delay="800"/>
                                          </p:stCondLst>
                                        </p:cTn>
                                        <p:tgtEl>
                                          <p:spTgt spid="4">
                                            <p:txEl>
                                              <p:pRg st="10" end="1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ormAutofit/>
          </a:bodyPr>
          <a:lstStyle/>
          <a:p>
            <a:r>
              <a:rPr lang="en-GB" sz="3200" b="1" dirty="0"/>
              <a:t>So who makes the decisions?</a:t>
            </a:r>
          </a:p>
        </p:txBody>
      </p:sp>
      <p:sp>
        <p:nvSpPr>
          <p:cNvPr id="3" name="Content Placeholder 2"/>
          <p:cNvSpPr>
            <a:spLocks noGrp="1"/>
          </p:cNvSpPr>
          <p:nvPr>
            <p:ph idx="1"/>
          </p:nvPr>
        </p:nvSpPr>
        <p:spPr/>
        <p:txBody>
          <a:bodyPr>
            <a:normAutofit/>
          </a:bodyPr>
          <a:lstStyle/>
          <a:p>
            <a:pPr marL="107950" indent="0">
              <a:buClr>
                <a:srgbClr val="E6E6FF"/>
              </a:buClr>
              <a:buSzPct val="45000"/>
              <a:buNone/>
              <a:tabLst>
                <a:tab pos="723900" algn="l"/>
                <a:tab pos="1447800" algn="l"/>
                <a:tab pos="2171700" algn="l"/>
                <a:tab pos="2895600" algn="l"/>
                <a:tab pos="3619500" algn="l"/>
                <a:tab pos="4343400" algn="l"/>
                <a:tab pos="5065713" algn="l"/>
                <a:tab pos="5791200" algn="l"/>
                <a:tab pos="6515100" algn="l"/>
                <a:tab pos="7237413" algn="l"/>
                <a:tab pos="7961313" algn="l"/>
                <a:tab pos="8686800" algn="l"/>
              </a:tabLst>
            </a:pPr>
            <a:r>
              <a:rPr lang="en-GB" altLang="en-US" sz="1800" dirty="0"/>
              <a:t>Planning and other applications can be determined in three ways;</a:t>
            </a:r>
          </a:p>
          <a:p>
            <a:pPr marL="431800" indent="-323850">
              <a:buClr>
                <a:srgbClr val="E6E6FF"/>
              </a:buClr>
              <a:buSzPct val="45000"/>
              <a:buFont typeface="Wingdings" charset="2"/>
              <a:buChar char=""/>
              <a:tabLst>
                <a:tab pos="723900" algn="l"/>
                <a:tab pos="1447800" algn="l"/>
                <a:tab pos="2171700" algn="l"/>
                <a:tab pos="2895600" algn="l"/>
                <a:tab pos="3619500" algn="l"/>
                <a:tab pos="4343400" algn="l"/>
                <a:tab pos="5065713" algn="l"/>
                <a:tab pos="5791200" algn="l"/>
                <a:tab pos="6515100" algn="l"/>
                <a:tab pos="7237413" algn="l"/>
                <a:tab pos="7961313" algn="l"/>
                <a:tab pos="8686800" algn="l"/>
              </a:tabLst>
            </a:pPr>
            <a:r>
              <a:rPr lang="en-GB" altLang="en-US" sz="1800" dirty="0"/>
              <a:t>  - by </a:t>
            </a:r>
            <a:r>
              <a:rPr lang="en-GB" altLang="en-US" sz="1800" b="1" dirty="0"/>
              <a:t>LPA councillors </a:t>
            </a:r>
            <a:r>
              <a:rPr lang="en-GB" altLang="en-US" sz="1800" dirty="0"/>
              <a:t>through the Committee process </a:t>
            </a:r>
          </a:p>
          <a:p>
            <a:pPr marL="431800" indent="-323850">
              <a:buClr>
                <a:srgbClr val="E6E6FF"/>
              </a:buClr>
              <a:buSzPct val="45000"/>
              <a:buFont typeface="Wingdings" charset="2"/>
              <a:buChar char=""/>
              <a:tabLst>
                <a:tab pos="723900" algn="l"/>
                <a:tab pos="1447800" algn="l"/>
                <a:tab pos="2171700" algn="l"/>
                <a:tab pos="2895600" algn="l"/>
                <a:tab pos="3619500" algn="l"/>
                <a:tab pos="4343400" algn="l"/>
                <a:tab pos="5065713" algn="l"/>
                <a:tab pos="5791200" algn="l"/>
                <a:tab pos="6515100" algn="l"/>
                <a:tab pos="7237413" algn="l"/>
                <a:tab pos="7961313" algn="l"/>
                <a:tab pos="8686800" algn="l"/>
              </a:tabLst>
            </a:pPr>
            <a:r>
              <a:rPr lang="en-GB" altLang="en-US" sz="1800" dirty="0"/>
              <a:t>  - by </a:t>
            </a:r>
            <a:r>
              <a:rPr lang="en-GB" altLang="en-US" sz="1800" b="1" dirty="0"/>
              <a:t>officers under delegated powers – so made on behalf of the members</a:t>
            </a:r>
          </a:p>
          <a:p>
            <a:pPr marL="431800" indent="-323850">
              <a:buClr>
                <a:srgbClr val="E6E6FF"/>
              </a:buClr>
              <a:buSzPct val="45000"/>
              <a:buFont typeface="Wingdings" charset="2"/>
              <a:buChar char=""/>
              <a:tabLst>
                <a:tab pos="723900" algn="l"/>
                <a:tab pos="1447800" algn="l"/>
                <a:tab pos="2171700" algn="l"/>
                <a:tab pos="2895600" algn="l"/>
                <a:tab pos="3619500" algn="l"/>
                <a:tab pos="4343400" algn="l"/>
                <a:tab pos="5065713" algn="l"/>
                <a:tab pos="5791200" algn="l"/>
                <a:tab pos="6515100" algn="l"/>
                <a:tab pos="7237413" algn="l"/>
                <a:tab pos="7961313" algn="l"/>
                <a:tab pos="8686800" algn="l"/>
              </a:tabLst>
            </a:pPr>
            <a:r>
              <a:rPr lang="en-GB" altLang="en-US" sz="1800" b="1" dirty="0"/>
              <a:t>  - </a:t>
            </a:r>
            <a:r>
              <a:rPr lang="en-GB" altLang="en-US" sz="1800" dirty="0"/>
              <a:t>by the </a:t>
            </a:r>
            <a:r>
              <a:rPr lang="en-GB" altLang="en-US" sz="1800" b="1" dirty="0"/>
              <a:t>Secretary of State </a:t>
            </a:r>
            <a:r>
              <a:rPr lang="en-GB" altLang="en-US" sz="1800" dirty="0"/>
              <a:t>if “called in”, or referred on appeal</a:t>
            </a:r>
          </a:p>
          <a:p>
            <a:pPr marL="107950" indent="0">
              <a:buClr>
                <a:srgbClr val="E6E6FF"/>
              </a:buClr>
              <a:buSzPct val="45000"/>
              <a:buNone/>
              <a:tabLst>
                <a:tab pos="723900" algn="l"/>
                <a:tab pos="1447800" algn="l"/>
                <a:tab pos="2171700" algn="l"/>
                <a:tab pos="2895600" algn="l"/>
                <a:tab pos="3619500" algn="l"/>
                <a:tab pos="4343400" algn="l"/>
                <a:tab pos="5065713" algn="l"/>
                <a:tab pos="5791200" algn="l"/>
                <a:tab pos="6515100" algn="l"/>
                <a:tab pos="7237413" algn="l"/>
                <a:tab pos="7961313" algn="l"/>
                <a:tab pos="8686800" algn="l"/>
              </a:tabLst>
            </a:pPr>
            <a:endParaRPr lang="en-GB" altLang="en-US" sz="1800" dirty="0"/>
          </a:p>
          <a:p>
            <a:pPr marL="107950" indent="0">
              <a:buClr>
                <a:srgbClr val="E6E6FF"/>
              </a:buClr>
              <a:buSzPct val="45000"/>
              <a:buNone/>
              <a:tabLst>
                <a:tab pos="723900" algn="l"/>
                <a:tab pos="1447800" algn="l"/>
                <a:tab pos="2171700" algn="l"/>
                <a:tab pos="2895600" algn="l"/>
                <a:tab pos="3619500" algn="l"/>
                <a:tab pos="4343400" algn="l"/>
                <a:tab pos="5065713" algn="l"/>
                <a:tab pos="5791200" algn="l"/>
                <a:tab pos="6515100" algn="l"/>
                <a:tab pos="7237413" algn="l"/>
                <a:tab pos="7961313" algn="l"/>
                <a:tab pos="8686800" algn="l"/>
              </a:tabLst>
            </a:pPr>
            <a:r>
              <a:rPr lang="en-GB" altLang="en-US" sz="1800" dirty="0"/>
              <a:t>Most authorities delegate over 95% of all application decisions to officers </a:t>
            </a:r>
          </a:p>
          <a:p>
            <a:pPr marL="107950" indent="0">
              <a:buClr>
                <a:srgbClr val="E6E6FF"/>
              </a:buClr>
              <a:buSzPct val="45000"/>
              <a:buNone/>
              <a:tabLst>
                <a:tab pos="723900" algn="l"/>
                <a:tab pos="1447800" algn="l"/>
                <a:tab pos="2171700" algn="l"/>
                <a:tab pos="2895600" algn="l"/>
                <a:tab pos="3619500" algn="l"/>
                <a:tab pos="4343400" algn="l"/>
                <a:tab pos="5065713" algn="l"/>
                <a:tab pos="5791200" algn="l"/>
                <a:tab pos="6515100" algn="l"/>
                <a:tab pos="7237413" algn="l"/>
                <a:tab pos="7961313" algn="l"/>
                <a:tab pos="8686800" algn="l"/>
              </a:tabLst>
            </a:pPr>
            <a:endParaRPr lang="en-GB" altLang="en-US" sz="1800" dirty="0"/>
          </a:p>
          <a:p>
            <a:pPr marL="107950" indent="0">
              <a:buClr>
                <a:srgbClr val="E6E6FF"/>
              </a:buClr>
              <a:buSzPct val="45000"/>
              <a:buNone/>
              <a:tabLst>
                <a:tab pos="723900" algn="l"/>
                <a:tab pos="1447800" algn="l"/>
                <a:tab pos="2171700" algn="l"/>
                <a:tab pos="2895600" algn="l"/>
                <a:tab pos="3619500" algn="l"/>
                <a:tab pos="4343400" algn="l"/>
                <a:tab pos="5065713" algn="l"/>
                <a:tab pos="5791200" algn="l"/>
                <a:tab pos="6515100" algn="l"/>
                <a:tab pos="7237413" algn="l"/>
                <a:tab pos="7961313" algn="l"/>
                <a:tab pos="8686800" algn="l"/>
              </a:tabLst>
            </a:pPr>
            <a:r>
              <a:rPr lang="en-GB" altLang="en-US" sz="1800" b="1" dirty="0"/>
              <a:t>Most LPA Planning Committees </a:t>
            </a:r>
            <a:r>
              <a:rPr lang="en-GB" altLang="en-US" sz="1800" dirty="0"/>
              <a:t>meet every 3/4 weeks . All meetings are open to the public although technically speaking they are not ‘Public Meetings’</a:t>
            </a:r>
          </a:p>
          <a:p>
            <a:pPr marL="450850">
              <a:buClr>
                <a:srgbClr val="E6E6FF"/>
              </a:buClr>
              <a:buSzPct val="45000"/>
              <a:buFont typeface="Wingdings"/>
              <a:buChar char="Ø"/>
              <a:tabLst>
                <a:tab pos="723900" algn="l"/>
                <a:tab pos="1447800" algn="l"/>
                <a:tab pos="2171700" algn="l"/>
                <a:tab pos="2895600" algn="l"/>
                <a:tab pos="3619500" algn="l"/>
                <a:tab pos="4343400" algn="l"/>
                <a:tab pos="5065713" algn="l"/>
                <a:tab pos="5791200" algn="l"/>
                <a:tab pos="6515100" algn="l"/>
                <a:tab pos="7237413" algn="l"/>
                <a:tab pos="7961313" algn="l"/>
                <a:tab pos="8686800" algn="l"/>
              </a:tabLst>
            </a:pPr>
            <a:endParaRPr lang="en-GB" altLang="en-US" sz="1800" dirty="0"/>
          </a:p>
          <a:p>
            <a:pPr marL="107950" indent="0">
              <a:buClr>
                <a:srgbClr val="E6E6FF"/>
              </a:buClr>
              <a:buSzPct val="45000"/>
              <a:buNone/>
              <a:tabLst>
                <a:tab pos="723900" algn="l"/>
                <a:tab pos="1447800" algn="l"/>
                <a:tab pos="2171700" algn="l"/>
                <a:tab pos="2895600" algn="l"/>
                <a:tab pos="3619500" algn="l"/>
                <a:tab pos="4343400" algn="l"/>
                <a:tab pos="5065713" algn="l"/>
                <a:tab pos="5791200" algn="l"/>
                <a:tab pos="6515100" algn="l"/>
                <a:tab pos="7237413" algn="l"/>
                <a:tab pos="7961313" algn="l"/>
                <a:tab pos="8686800" algn="l"/>
              </a:tabLst>
            </a:pPr>
            <a:r>
              <a:rPr lang="en-GB" altLang="en-US" sz="1800" dirty="0"/>
              <a:t>There is often a public </a:t>
            </a:r>
            <a:r>
              <a:rPr lang="en-GB" altLang="en-US" sz="1800" b="1" dirty="0"/>
              <a:t>“Opportunity to Speak Scheme”, </a:t>
            </a:r>
            <a:r>
              <a:rPr lang="en-GB" altLang="en-US" sz="1800" dirty="0"/>
              <a:t>allowing both supporters and objectors to address the committee at the point of decision but you will need to ‘book’ your right to speak . Parish and Town Councils can often speak in addition to supporters and objectors – Check with your local LPA</a:t>
            </a:r>
          </a:p>
          <a:p>
            <a:pPr marL="450850">
              <a:buClr>
                <a:srgbClr val="E6E6FF"/>
              </a:buClr>
              <a:buSzPct val="45000"/>
              <a:buFont typeface="Wingdings"/>
              <a:buChar char="Ø"/>
              <a:tabLst>
                <a:tab pos="723900" algn="l"/>
                <a:tab pos="1447800" algn="l"/>
                <a:tab pos="2171700" algn="l"/>
                <a:tab pos="2895600" algn="l"/>
                <a:tab pos="3619500" algn="l"/>
                <a:tab pos="4343400" algn="l"/>
                <a:tab pos="5065713" algn="l"/>
                <a:tab pos="5791200" algn="l"/>
                <a:tab pos="6515100" algn="l"/>
                <a:tab pos="7237413" algn="l"/>
                <a:tab pos="7961313" algn="l"/>
                <a:tab pos="8686800" algn="l"/>
              </a:tabLst>
            </a:pPr>
            <a:endParaRPr lang="en-GB" altLang="en-US" sz="2000" dirty="0"/>
          </a:p>
          <a:p>
            <a:pPr marL="450850">
              <a:buClr>
                <a:srgbClr val="E6E6FF"/>
              </a:buClr>
              <a:buSzPct val="45000"/>
              <a:buFont typeface="Wingdings"/>
              <a:buChar char="Ø"/>
              <a:tabLst>
                <a:tab pos="723900" algn="l"/>
                <a:tab pos="1447800" algn="l"/>
                <a:tab pos="2171700" algn="l"/>
                <a:tab pos="2895600" algn="l"/>
                <a:tab pos="3619500" algn="l"/>
                <a:tab pos="4343400" algn="l"/>
                <a:tab pos="5065713" algn="l"/>
                <a:tab pos="5791200" algn="l"/>
                <a:tab pos="6515100" algn="l"/>
                <a:tab pos="7237413" algn="l"/>
                <a:tab pos="7961313" algn="l"/>
                <a:tab pos="8686800" algn="l"/>
              </a:tabLst>
            </a:pPr>
            <a:endParaRPr lang="en-GB" altLang="en-US" sz="2000" dirty="0"/>
          </a:p>
          <a:p>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36296" y="274639"/>
            <a:ext cx="1800200" cy="1331182"/>
          </a:xfrm>
          <a:prstGeom prst="rect">
            <a:avLst/>
          </a:prstGeom>
        </p:spPr>
      </p:pic>
    </p:spTree>
    <p:extLst>
      <p:ext uri="{BB962C8B-B14F-4D97-AF65-F5344CB8AC3E}">
        <p14:creationId xmlns:p14="http://schemas.microsoft.com/office/powerpoint/2010/main" val="4005023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calcmode="lin" valueType="num">
                                      <p:cBhvr additive="base">
                                        <p:cTn id="2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additive="base">
                                        <p:cTn id="3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 calcmode="lin" valueType="num">
                                      <p:cBhvr additive="base">
                                        <p:cTn id="3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3">
                                            <p:txEl>
                                              <p:pRg st="9" end="9"/>
                                            </p:txEl>
                                          </p:spTgt>
                                        </p:tgtEl>
                                        <p:attrNameLst>
                                          <p:attrName>style.visibility</p:attrName>
                                        </p:attrNameLst>
                                      </p:cBhvr>
                                      <p:to>
                                        <p:strVal val="visible"/>
                                      </p:to>
                                    </p:set>
                                    <p:anim calcmode="lin" valueType="num">
                                      <p:cBhvr additive="base">
                                        <p:cTn id="4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DBA4A3-82B7-47EA-B8CE-E2B6CBA2C8A7}"/>
              </a:ext>
            </a:extLst>
          </p:cNvPr>
          <p:cNvSpPr>
            <a:spLocks noGrp="1"/>
          </p:cNvSpPr>
          <p:nvPr>
            <p:ph type="title"/>
          </p:nvPr>
        </p:nvSpPr>
        <p:spPr/>
        <p:txBody>
          <a:bodyPr/>
          <a:lstStyle/>
          <a:p>
            <a:r>
              <a:rPr lang="en-GB" dirty="0"/>
              <a:t>Predetermination v Predisposition</a:t>
            </a:r>
          </a:p>
        </p:txBody>
      </p:sp>
      <p:sp>
        <p:nvSpPr>
          <p:cNvPr id="3" name="Content Placeholder 2">
            <a:extLst>
              <a:ext uri="{FF2B5EF4-FFF2-40B4-BE49-F238E27FC236}">
                <a16:creationId xmlns:a16="http://schemas.microsoft.com/office/drawing/2014/main" id="{EFC6051D-3201-459C-B665-A37D07304730}"/>
              </a:ext>
            </a:extLst>
          </p:cNvPr>
          <p:cNvSpPr>
            <a:spLocks noGrp="1"/>
          </p:cNvSpPr>
          <p:nvPr>
            <p:ph sz="half" idx="1"/>
          </p:nvPr>
        </p:nvSpPr>
        <p:spPr>
          <a:xfrm>
            <a:off x="567274" y="1484784"/>
            <a:ext cx="4038600" cy="4968552"/>
          </a:xfrm>
        </p:spPr>
        <p:txBody>
          <a:bodyPr>
            <a:noAutofit/>
          </a:bodyPr>
          <a:lstStyle/>
          <a:p>
            <a:r>
              <a:rPr lang="en-GB" sz="1400" dirty="0"/>
              <a:t>Predetermination or bias can lead to problems. It can arise where a councillor is closed to the merits of any arguments relating to a particular issue, such as an application for planning permission, and makes a decision on the issue without taking them into account. Councillors must not even appear to have already decided how they will vote at the meeting, so that nothing will change their mind. This impression can be created in a number of different ways such as quotes given in the press, and what they have said at meetings or written in correspondence. Rarely will membership of an organisation, such as a national charity, amount to predetermination or bias on its own unless it has a particular vested interest in the outcome of a specific decision that a councillor is involved in making</a:t>
            </a:r>
          </a:p>
        </p:txBody>
      </p:sp>
      <p:sp>
        <p:nvSpPr>
          <p:cNvPr id="4" name="Content Placeholder 3">
            <a:extLst>
              <a:ext uri="{FF2B5EF4-FFF2-40B4-BE49-F238E27FC236}">
                <a16:creationId xmlns:a16="http://schemas.microsoft.com/office/drawing/2014/main" id="{E40D8606-2ADA-4C7C-8560-5F79195F8DC1}"/>
              </a:ext>
            </a:extLst>
          </p:cNvPr>
          <p:cNvSpPr>
            <a:spLocks noGrp="1"/>
          </p:cNvSpPr>
          <p:nvPr>
            <p:ph sz="half" idx="2"/>
          </p:nvPr>
        </p:nvSpPr>
        <p:spPr>
          <a:xfrm>
            <a:off x="4648200" y="1600200"/>
            <a:ext cx="4038600" cy="4968552"/>
          </a:xfrm>
        </p:spPr>
        <p:txBody>
          <a:bodyPr>
            <a:noAutofit/>
          </a:bodyPr>
          <a:lstStyle/>
          <a:p>
            <a:r>
              <a:rPr lang="en-GB" sz="1200" dirty="0"/>
              <a:t>Predisposition - There is an important difference between those councillors who are involved in making a decision and those councillors who are seeking to influence it. This is because councillors who are not involved with making a decision are generally free to speak about how they want that decision to go. When considering whether there is an appearance of predetermination or bias, councillors who are responsible for making the decision should apply the following test: would a fair-minded and informed observer, having considered the facts, decide there is a real possibility that the councillor had predetermined the issue or was biased? However, when applying this test, they should remember that there is nothing wrong in a councillor to be predisposed towards a particular outcome on the basis of their support of a general policy. This is as long as they are prepared to be open-minded and consider the arguments and points made about the specific issue under consideration.</a:t>
            </a:r>
          </a:p>
          <a:p>
            <a:r>
              <a:rPr lang="en-GB" sz="1200" dirty="0"/>
              <a:t>Members may have been involved in development proposals before they reach Committee.  Members who have taken formal decisions about development proposals, or who have been closely involved with officers responsible for such proposals, are advised not to take part in making planning decisions about such proposals. </a:t>
            </a:r>
          </a:p>
          <a:p>
            <a:endParaRPr lang="en-GB" sz="1200" dirty="0"/>
          </a:p>
        </p:txBody>
      </p:sp>
    </p:spTree>
    <p:extLst>
      <p:ext uri="{BB962C8B-B14F-4D97-AF65-F5344CB8AC3E}">
        <p14:creationId xmlns:p14="http://schemas.microsoft.com/office/powerpoint/2010/main" val="1513724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fade">
                                      <p:cBhvr>
                                        <p:cTn id="15" dur="500"/>
                                        <p:tgtEl>
                                          <p:spTgt spid="4">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animEffect transition="in" filter="fade">
                                      <p:cBhvr>
                                        <p:cTn id="20"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82340BF-F077-4A35-9B49-F9C493295EE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36296" y="379512"/>
            <a:ext cx="1907704" cy="1272424"/>
          </a:xfrm>
          <a:prstGeom prst="rect">
            <a:avLst/>
          </a:prstGeom>
        </p:spPr>
      </p:pic>
      <p:sp>
        <p:nvSpPr>
          <p:cNvPr id="2" name="Title 1"/>
          <p:cNvSpPr>
            <a:spLocks noGrp="1"/>
          </p:cNvSpPr>
          <p:nvPr>
            <p:ph type="title"/>
          </p:nvPr>
        </p:nvSpPr>
        <p:spPr>
          <a:xfrm>
            <a:off x="457200" y="260648"/>
            <a:ext cx="8229600" cy="1143000"/>
          </a:xfrm>
          <a:noFill/>
        </p:spPr>
        <p:txBody>
          <a:bodyPr>
            <a:normAutofit/>
          </a:bodyPr>
          <a:lstStyle/>
          <a:p>
            <a:r>
              <a:rPr lang="en-GB" sz="3200" b="1" dirty="0"/>
              <a:t>The need to seek </a:t>
            </a:r>
            <a:br>
              <a:rPr lang="en-GB" sz="3200" b="1" dirty="0"/>
            </a:br>
            <a:r>
              <a:rPr lang="en-GB" sz="3200" b="1" dirty="0"/>
              <a:t>planning permission</a:t>
            </a:r>
          </a:p>
        </p:txBody>
      </p:sp>
      <p:sp>
        <p:nvSpPr>
          <p:cNvPr id="3" name="Content Placeholder 2"/>
          <p:cNvSpPr>
            <a:spLocks noGrp="1"/>
          </p:cNvSpPr>
          <p:nvPr>
            <p:ph idx="1"/>
          </p:nvPr>
        </p:nvSpPr>
        <p:spPr/>
        <p:txBody>
          <a:bodyPr>
            <a:normAutofit fontScale="92500" lnSpcReduction="20000"/>
          </a:bodyPr>
          <a:lstStyle/>
          <a:p>
            <a:r>
              <a:rPr lang="en-GB" sz="2000" dirty="0"/>
              <a:t>Planning permission is required for the carrying out of any development of land  as defined by the  T&amp;CP Act 1990 , section 57</a:t>
            </a:r>
          </a:p>
          <a:p>
            <a:r>
              <a:rPr lang="en-GB" sz="2000" dirty="0"/>
              <a:t>But Parliament has decided that it doesn’t want the planning system to be bogged down by handling masses of small developments with very little environmental impact</a:t>
            </a:r>
          </a:p>
          <a:p>
            <a:r>
              <a:rPr lang="en-GB" sz="2000" dirty="0"/>
              <a:t>So legislation grants </a:t>
            </a:r>
            <a:r>
              <a:rPr lang="en-GB" sz="2000" b="1" dirty="0"/>
              <a:t>permitted development rights </a:t>
            </a:r>
            <a:r>
              <a:rPr lang="en-GB" sz="2000" dirty="0"/>
              <a:t>to a wide range of developments such as smaller house extensions, walls and fences , some agricultural developments, work by local authorities and utility companies, and some larger developments in complexes like hospitals , airports , seaports, and universities with little external impact. These rights have increased and are continuing to change under the current government</a:t>
            </a:r>
          </a:p>
          <a:p>
            <a:r>
              <a:rPr lang="en-GB" sz="2000" dirty="0"/>
              <a:t>Likewise  the </a:t>
            </a:r>
            <a:r>
              <a:rPr lang="en-GB" sz="2000" b="1" dirty="0"/>
              <a:t>Use Classes Order </a:t>
            </a:r>
            <a:r>
              <a:rPr lang="en-GB" sz="2000" dirty="0"/>
              <a:t>permits changes within the same Use Class such as a bookshop to a clothes store without requiring a planning application and these rights are also being amended in response to the Covid crisis</a:t>
            </a:r>
          </a:p>
          <a:p>
            <a:r>
              <a:rPr lang="en-GB" sz="2000" dirty="0"/>
              <a:t>Assessing whether a proposal benefits from permitted development is </a:t>
            </a:r>
            <a:r>
              <a:rPr lang="en-GB" sz="2000" b="1" dirty="0"/>
              <a:t>often legally complex </a:t>
            </a:r>
            <a:r>
              <a:rPr lang="en-GB" sz="2000" dirty="0"/>
              <a:t>and you should always check with local planning office if unsure   </a:t>
            </a:r>
          </a:p>
        </p:txBody>
      </p:sp>
    </p:spTree>
    <p:extLst>
      <p:ext uri="{BB962C8B-B14F-4D97-AF65-F5344CB8AC3E}">
        <p14:creationId xmlns:p14="http://schemas.microsoft.com/office/powerpoint/2010/main" val="1534622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ormAutofit/>
          </a:bodyPr>
          <a:lstStyle/>
          <a:p>
            <a:r>
              <a:rPr lang="en-GB" sz="3200" b="1" dirty="0"/>
              <a:t>The planning application and appeal processes</a:t>
            </a:r>
          </a:p>
        </p:txBody>
      </p:sp>
      <p:sp>
        <p:nvSpPr>
          <p:cNvPr id="5" name="Content Placeholder 4"/>
          <p:cNvSpPr>
            <a:spLocks noGrp="1"/>
          </p:cNvSpPr>
          <p:nvPr>
            <p:ph sz="half" idx="2"/>
          </p:nvPr>
        </p:nvSpPr>
        <p:spPr/>
        <p:txBody>
          <a:bodyPr>
            <a:normAutofit fontScale="92500" lnSpcReduction="20000"/>
          </a:bodyPr>
          <a:lstStyle/>
          <a:p>
            <a:pPr marL="0" indent="0">
              <a:buNone/>
            </a:pPr>
            <a:endParaRPr lang="en-GB" sz="2000" dirty="0"/>
          </a:p>
          <a:p>
            <a:r>
              <a:rPr lang="en-GB" sz="2000" dirty="0"/>
              <a:t>LPA has to make decision within 8 weeks for most applications (13 /16 weeks for some major applications), but can be extended by agreement</a:t>
            </a:r>
          </a:p>
          <a:p>
            <a:r>
              <a:rPr lang="en-GB" sz="2000" dirty="0"/>
              <a:t>Application site visits can be carried out in line with current practice relating to Covid 19</a:t>
            </a:r>
          </a:p>
          <a:p>
            <a:r>
              <a:rPr lang="en-GB" sz="2000" dirty="0"/>
              <a:t>21 days are generally allowed for consultees/neighbour’s views but can be extended by agreement</a:t>
            </a:r>
          </a:p>
          <a:p>
            <a:r>
              <a:rPr lang="en-GB" sz="2000" dirty="0"/>
              <a:t>Strong Government pressure to meet performance targets </a:t>
            </a:r>
          </a:p>
          <a:p>
            <a:r>
              <a:rPr lang="en-GB" sz="2000" dirty="0"/>
              <a:t>LPA can be “placed in special measures” if performance is considered to be weak or slow</a:t>
            </a:r>
          </a:p>
        </p:txBody>
      </p:sp>
      <p:sp>
        <p:nvSpPr>
          <p:cNvPr id="3" name="Content Placeholder 2"/>
          <p:cNvSpPr>
            <a:spLocks noGrp="1"/>
          </p:cNvSpPr>
          <p:nvPr>
            <p:ph sz="half" idx="1"/>
          </p:nvPr>
        </p:nvSpPr>
        <p:spPr>
          <a:solidFill>
            <a:schemeClr val="accent1">
              <a:lumMod val="40000"/>
              <a:lumOff val="60000"/>
            </a:schemeClr>
          </a:solidFill>
        </p:spPr>
        <p:txBody>
          <a:bodyPr>
            <a:normAutofit fontScale="92500" lnSpcReduction="20000"/>
          </a:bodyPr>
          <a:lstStyle/>
          <a:p>
            <a:pPr marL="0" indent="0">
              <a:buNone/>
            </a:pPr>
            <a:r>
              <a:rPr lang="en-GB" sz="1600" b="1" dirty="0"/>
              <a:t>Key stages in processing applications</a:t>
            </a:r>
          </a:p>
          <a:p>
            <a:pPr marL="0" indent="0">
              <a:buNone/>
            </a:pPr>
            <a:r>
              <a:rPr lang="en-GB" sz="1600" b="1" dirty="0"/>
              <a:t>1.      Pre-application discussions</a:t>
            </a:r>
          </a:p>
          <a:p>
            <a:pPr marL="0" indent="0">
              <a:buNone/>
            </a:pPr>
            <a:r>
              <a:rPr lang="en-GB" sz="1600" b="1" dirty="0"/>
              <a:t>2.      Validation , registration, allocation of  	   reference number and case officer , bank payment of application fee ( Clock starts here)</a:t>
            </a:r>
          </a:p>
          <a:p>
            <a:pPr marL="0" indent="0">
              <a:buNone/>
            </a:pPr>
            <a:r>
              <a:rPr lang="en-GB" sz="1600" b="1" dirty="0"/>
              <a:t>3.     Consultations : some statutory , some elective</a:t>
            </a:r>
          </a:p>
          <a:p>
            <a:pPr marL="0" indent="0">
              <a:buNone/>
            </a:pPr>
            <a:r>
              <a:rPr lang="en-GB" sz="1600" b="1" dirty="0"/>
              <a:t>4.     Site visit(s)</a:t>
            </a:r>
          </a:p>
          <a:p>
            <a:pPr marL="0" indent="0">
              <a:buNone/>
            </a:pPr>
            <a:r>
              <a:rPr lang="en-GB" sz="1600" b="1" dirty="0"/>
              <a:t>5.     Assessment after consultations: </a:t>
            </a:r>
          </a:p>
          <a:p>
            <a:pPr marL="457200" indent="-457200">
              <a:buAutoNum type="alphaLcParenBoth"/>
            </a:pPr>
            <a:r>
              <a:rPr lang="en-GB" sz="1600" b="1" dirty="0"/>
              <a:t>Officer assessment and views received</a:t>
            </a:r>
          </a:p>
          <a:p>
            <a:pPr marL="457200" indent="-457200">
              <a:buAutoNum type="alphaLcParenBoth"/>
            </a:pPr>
            <a:r>
              <a:rPr lang="en-GB" sz="1600" b="1" dirty="0"/>
              <a:t>Need for negotiation / amendment and re-consultation / legal agreement ?</a:t>
            </a:r>
          </a:p>
          <a:p>
            <a:pPr marL="457200" indent="-457200">
              <a:buAutoNum type="alphaLcParenBoth"/>
            </a:pPr>
            <a:r>
              <a:rPr lang="en-GB" sz="1600" b="1" dirty="0"/>
              <a:t>Decision route: delegated or committee?</a:t>
            </a:r>
          </a:p>
          <a:p>
            <a:pPr marL="0" indent="0">
              <a:buNone/>
            </a:pPr>
            <a:r>
              <a:rPr lang="en-GB" sz="1600" b="1" dirty="0"/>
              <a:t>6.    Officer report</a:t>
            </a:r>
          </a:p>
          <a:p>
            <a:pPr>
              <a:buAutoNum type="arabicPeriod" startAt="7"/>
            </a:pPr>
            <a:r>
              <a:rPr lang="en-GB" sz="1600" b="1" dirty="0"/>
              <a:t>Decision and formal notification to   applicant and all responding consultees</a:t>
            </a:r>
          </a:p>
          <a:p>
            <a:pPr>
              <a:buAutoNum type="arabicPeriod" startAt="7"/>
            </a:pPr>
            <a:r>
              <a:rPr lang="en-GB" sz="1600" b="1" dirty="0"/>
              <a:t>Record on Planning Register </a:t>
            </a:r>
          </a:p>
          <a:p>
            <a:pPr marL="0" indent="0">
              <a:buNone/>
            </a:pPr>
            <a:endParaRPr lang="en-GB" sz="1600" dirty="0"/>
          </a:p>
        </p:txBody>
      </p:sp>
    </p:spTree>
    <p:extLst>
      <p:ext uri="{BB962C8B-B14F-4D97-AF65-F5344CB8AC3E}">
        <p14:creationId xmlns:p14="http://schemas.microsoft.com/office/powerpoint/2010/main" val="3639755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additive="base">
                                        <p:cTn id="2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additive="base">
                                        <p:cTn id="3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 calcmode="lin" valueType="num">
                                      <p:cBhvr additive="base">
                                        <p:cTn id="4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anim calcmode="lin" valueType="num">
                                      <p:cBhvr additive="base">
                                        <p:cTn id="4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 calcmode="lin" valueType="num">
                                      <p:cBhvr additive="base">
                                        <p:cTn id="4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9" end="9"/>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3">
                                            <p:txEl>
                                              <p:pRg st="10" end="10"/>
                                            </p:txEl>
                                          </p:spTgt>
                                        </p:tgtEl>
                                        <p:attrNameLst>
                                          <p:attrName>style.visibility</p:attrName>
                                        </p:attrNameLst>
                                      </p:cBhvr>
                                      <p:to>
                                        <p:strVal val="visible"/>
                                      </p:to>
                                    </p:set>
                                    <p:anim calcmode="lin" valueType="num">
                                      <p:cBhvr additive="base">
                                        <p:cTn id="53"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3">
                                            <p:txEl>
                                              <p:pRg st="11" end="11"/>
                                            </p:txEl>
                                          </p:spTgt>
                                        </p:tgtEl>
                                        <p:attrNameLst>
                                          <p:attrName>style.visibility</p:attrName>
                                        </p:attrNameLst>
                                      </p:cBhvr>
                                      <p:to>
                                        <p:strVal val="visible"/>
                                      </p:to>
                                    </p:set>
                                    <p:anim calcmode="lin" valueType="num">
                                      <p:cBhvr additive="base">
                                        <p:cTn id="57"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nodeType="clickEffect">
                                  <p:stCondLst>
                                    <p:cond delay="0"/>
                                  </p:stCondLst>
                                  <p:childTnLst>
                                    <p:set>
                                      <p:cBhvr>
                                        <p:cTn id="62" dur="1" fill="hold">
                                          <p:stCondLst>
                                            <p:cond delay="0"/>
                                          </p:stCondLst>
                                        </p:cTn>
                                        <p:tgtEl>
                                          <p:spTgt spid="5">
                                            <p:txEl>
                                              <p:pRg st="1" end="1"/>
                                            </p:txEl>
                                          </p:spTgt>
                                        </p:tgtEl>
                                        <p:attrNameLst>
                                          <p:attrName>style.visibility</p:attrName>
                                        </p:attrNameLst>
                                      </p:cBhvr>
                                      <p:to>
                                        <p:strVal val="visible"/>
                                      </p:to>
                                    </p:set>
                                    <p:anim calcmode="lin" valueType="num">
                                      <p:cBhvr additive="base">
                                        <p:cTn id="6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nodeType="clickEffect">
                                  <p:stCondLst>
                                    <p:cond delay="0"/>
                                  </p:stCondLst>
                                  <p:childTnLst>
                                    <p:set>
                                      <p:cBhvr>
                                        <p:cTn id="68" dur="1" fill="hold">
                                          <p:stCondLst>
                                            <p:cond delay="0"/>
                                          </p:stCondLst>
                                        </p:cTn>
                                        <p:tgtEl>
                                          <p:spTgt spid="5">
                                            <p:txEl>
                                              <p:pRg st="2" end="2"/>
                                            </p:txEl>
                                          </p:spTgt>
                                        </p:tgtEl>
                                        <p:attrNameLst>
                                          <p:attrName>style.visibility</p:attrName>
                                        </p:attrNameLst>
                                      </p:cBhvr>
                                      <p:to>
                                        <p:strVal val="visible"/>
                                      </p:to>
                                    </p:set>
                                    <p:anim calcmode="lin" valueType="num">
                                      <p:cBhvr additive="base">
                                        <p:cTn id="6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nodeType="clickEffect">
                                  <p:stCondLst>
                                    <p:cond delay="0"/>
                                  </p:stCondLst>
                                  <p:childTnLst>
                                    <p:set>
                                      <p:cBhvr>
                                        <p:cTn id="74" dur="1" fill="hold">
                                          <p:stCondLst>
                                            <p:cond delay="0"/>
                                          </p:stCondLst>
                                        </p:cTn>
                                        <p:tgtEl>
                                          <p:spTgt spid="5">
                                            <p:txEl>
                                              <p:pRg st="3" end="3"/>
                                            </p:txEl>
                                          </p:spTgt>
                                        </p:tgtEl>
                                        <p:attrNameLst>
                                          <p:attrName>style.visibility</p:attrName>
                                        </p:attrNameLst>
                                      </p:cBhvr>
                                      <p:to>
                                        <p:strVal val="visible"/>
                                      </p:to>
                                    </p:set>
                                    <p:anim calcmode="lin" valueType="num">
                                      <p:cBhvr additive="base">
                                        <p:cTn id="7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nodeType="clickEffect">
                                  <p:stCondLst>
                                    <p:cond delay="0"/>
                                  </p:stCondLst>
                                  <p:childTnLst>
                                    <p:set>
                                      <p:cBhvr>
                                        <p:cTn id="80" dur="1" fill="hold">
                                          <p:stCondLst>
                                            <p:cond delay="0"/>
                                          </p:stCondLst>
                                        </p:cTn>
                                        <p:tgtEl>
                                          <p:spTgt spid="5">
                                            <p:txEl>
                                              <p:pRg st="4" end="4"/>
                                            </p:txEl>
                                          </p:spTgt>
                                        </p:tgtEl>
                                        <p:attrNameLst>
                                          <p:attrName>style.visibility</p:attrName>
                                        </p:attrNameLst>
                                      </p:cBhvr>
                                      <p:to>
                                        <p:strVal val="visible"/>
                                      </p:to>
                                    </p:set>
                                    <p:anim calcmode="lin" valueType="num">
                                      <p:cBhvr additive="base">
                                        <p:cTn id="8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8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nodeType="clickEffect">
                                  <p:stCondLst>
                                    <p:cond delay="0"/>
                                  </p:stCondLst>
                                  <p:childTnLst>
                                    <p:set>
                                      <p:cBhvr>
                                        <p:cTn id="86" dur="1" fill="hold">
                                          <p:stCondLst>
                                            <p:cond delay="0"/>
                                          </p:stCondLst>
                                        </p:cTn>
                                        <p:tgtEl>
                                          <p:spTgt spid="5">
                                            <p:txEl>
                                              <p:pRg st="5" end="5"/>
                                            </p:txEl>
                                          </p:spTgt>
                                        </p:tgtEl>
                                        <p:attrNameLst>
                                          <p:attrName>style.visibility</p:attrName>
                                        </p:attrNameLst>
                                      </p:cBhvr>
                                      <p:to>
                                        <p:strVal val="visible"/>
                                      </p:to>
                                    </p:set>
                                    <p:anim calcmode="lin" valueType="num">
                                      <p:cBhvr additive="base">
                                        <p:cTn id="8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8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87AD932-8DDD-475D-A551-49006391C4D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1466" y="5791274"/>
            <a:ext cx="1952262" cy="1098148"/>
          </a:xfrm>
          <a:prstGeom prst="rect">
            <a:avLst/>
          </a:prstGeom>
        </p:spPr>
      </p:pic>
      <p:sp>
        <p:nvSpPr>
          <p:cNvPr id="2" name="Title 1"/>
          <p:cNvSpPr>
            <a:spLocks noGrp="1"/>
          </p:cNvSpPr>
          <p:nvPr>
            <p:ph type="title"/>
          </p:nvPr>
        </p:nvSpPr>
        <p:spPr>
          <a:noFill/>
        </p:spPr>
        <p:txBody>
          <a:bodyPr>
            <a:normAutofit/>
          </a:bodyPr>
          <a:lstStyle/>
          <a:p>
            <a:r>
              <a:rPr lang="en-GB" sz="3200" b="1" dirty="0"/>
              <a:t>Applications for development </a:t>
            </a:r>
          </a:p>
        </p:txBody>
      </p:sp>
      <p:sp>
        <p:nvSpPr>
          <p:cNvPr id="3" name="Content Placeholder 2"/>
          <p:cNvSpPr>
            <a:spLocks noGrp="1"/>
          </p:cNvSpPr>
          <p:nvPr>
            <p:ph idx="1"/>
          </p:nvPr>
        </p:nvSpPr>
        <p:spPr>
          <a:xfrm>
            <a:off x="457200" y="1196752"/>
            <a:ext cx="8229600" cy="5386610"/>
          </a:xfrm>
        </p:spPr>
        <p:txBody>
          <a:bodyPr>
            <a:normAutofit/>
          </a:bodyPr>
          <a:lstStyle/>
          <a:p>
            <a:pPr marL="114300" indent="0">
              <a:buNone/>
            </a:pPr>
            <a:r>
              <a:rPr lang="en-GB" dirty="0"/>
              <a:t>There are different types of planning application </a:t>
            </a:r>
          </a:p>
          <a:p>
            <a:pPr marL="571500" indent="-457200"/>
            <a:r>
              <a:rPr lang="en-GB" sz="1600" b="1" dirty="0"/>
              <a:t>Full planning permission</a:t>
            </a:r>
          </a:p>
          <a:p>
            <a:pPr lvl="2"/>
            <a:r>
              <a:rPr lang="en-GB" sz="1600" dirty="0"/>
              <a:t>Shows all the details of the development</a:t>
            </a:r>
          </a:p>
          <a:p>
            <a:pPr marL="571500" indent="-457200"/>
            <a:r>
              <a:rPr lang="en-GB" sz="1600" b="1" dirty="0"/>
              <a:t>Outline planning application</a:t>
            </a:r>
          </a:p>
          <a:p>
            <a:pPr lvl="2"/>
            <a:r>
              <a:rPr lang="en-GB" sz="1600" dirty="0"/>
              <a:t>Establishes </a:t>
            </a:r>
            <a:r>
              <a:rPr lang="en-GB" sz="1600" b="1" dirty="0"/>
              <a:t>principle </a:t>
            </a:r>
            <a:r>
              <a:rPr lang="en-GB" sz="1600" dirty="0"/>
              <a:t>of development only</a:t>
            </a:r>
          </a:p>
          <a:p>
            <a:pPr lvl="2"/>
            <a:r>
              <a:rPr lang="en-GB" sz="1600" dirty="0"/>
              <a:t>Details ( known as Reserved Matters ) usually left for subsequent submission , but can be considered at outline stage if critical to development (</a:t>
            </a:r>
            <a:r>
              <a:rPr lang="en-GB" sz="1600" dirty="0" err="1"/>
              <a:t>e.g</a:t>
            </a:r>
            <a:r>
              <a:rPr lang="en-GB" sz="1600" dirty="0"/>
              <a:t> access)</a:t>
            </a:r>
          </a:p>
          <a:p>
            <a:pPr lvl="2"/>
            <a:r>
              <a:rPr lang="en-GB" sz="1600" dirty="0"/>
              <a:t>Can be accompanied by illustrative material , but this is not part of the application or binding on the applicant so remember this when making recommendations</a:t>
            </a:r>
          </a:p>
          <a:p>
            <a:pPr lvl="2"/>
            <a:r>
              <a:rPr lang="en-GB" sz="1600" dirty="0"/>
              <a:t>The LPA may decline to determine outline applications in sensitive areas and require a full application </a:t>
            </a:r>
          </a:p>
          <a:p>
            <a:pPr marL="571500" lvl="6" indent="-457200"/>
            <a:r>
              <a:rPr lang="en-GB" sz="1900" b="1" dirty="0"/>
              <a:t>Reserved Matters</a:t>
            </a:r>
          </a:p>
          <a:p>
            <a:pPr marL="1028700" lvl="7" indent="-457200"/>
            <a:r>
              <a:rPr lang="en-GB" sz="1900" dirty="0"/>
              <a:t>Filling in the details of an outline</a:t>
            </a:r>
          </a:p>
          <a:p>
            <a:pPr marL="1028700" lvl="7" indent="-457200"/>
            <a:r>
              <a:rPr lang="en-GB" sz="1900" dirty="0"/>
              <a:t>May change from the Outline application </a:t>
            </a:r>
          </a:p>
          <a:p>
            <a:pPr marL="571500" lvl="6" indent="-457200"/>
            <a:endParaRPr lang="en-GB" sz="3200" b="1" dirty="0"/>
          </a:p>
          <a:p>
            <a:pPr marL="107950" indent="0">
              <a:buClr>
                <a:srgbClr val="E6E6FF"/>
              </a:buClr>
              <a:buSzPct val="45000"/>
              <a:buNone/>
              <a:tabLst>
                <a:tab pos="723900" algn="l"/>
                <a:tab pos="1447800" algn="l"/>
                <a:tab pos="2171700" algn="l"/>
                <a:tab pos="2895600" algn="l"/>
                <a:tab pos="3619500" algn="l"/>
                <a:tab pos="4343400" algn="l"/>
                <a:tab pos="5065713" algn="l"/>
                <a:tab pos="5791200" algn="l"/>
                <a:tab pos="6515100" algn="l"/>
                <a:tab pos="7237413" algn="l"/>
                <a:tab pos="7961313" algn="l"/>
                <a:tab pos="8686800" algn="l"/>
              </a:tabLst>
            </a:pPr>
            <a:endParaRPr lang="en-GB" altLang="en-US" dirty="0"/>
          </a:p>
          <a:p>
            <a:endParaRPr lang="en-GB" dirty="0"/>
          </a:p>
        </p:txBody>
      </p:sp>
      <p:pic>
        <p:nvPicPr>
          <p:cNvPr id="5" name="Picture 4">
            <a:extLst>
              <a:ext uri="{FF2B5EF4-FFF2-40B4-BE49-F238E27FC236}">
                <a16:creationId xmlns:a16="http://schemas.microsoft.com/office/drawing/2014/main" id="{E0BCAD53-7550-4A2F-9D24-D57FD6D58B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13712" y="116632"/>
            <a:ext cx="1483568" cy="1483568"/>
          </a:xfrm>
          <a:prstGeom prst="rect">
            <a:avLst/>
          </a:prstGeom>
        </p:spPr>
      </p:pic>
    </p:spTree>
    <p:extLst>
      <p:ext uri="{BB962C8B-B14F-4D97-AF65-F5344CB8AC3E}">
        <p14:creationId xmlns:p14="http://schemas.microsoft.com/office/powerpoint/2010/main" val="1193960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fade">
                                      <p:cBhvr>
                                        <p:cTn id="33" dur="1000"/>
                                        <p:tgtEl>
                                          <p:spTgt spid="3">
                                            <p:txEl>
                                              <p:pRg st="3" end="3"/>
                                            </p:txEl>
                                          </p:spTgt>
                                        </p:tgtEl>
                                      </p:cBhvr>
                                    </p:animEffect>
                                    <p:anim calcmode="lin" valueType="num">
                                      <p:cBhvr>
                                        <p:cTn id="3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Effect transition="in" filter="fade">
                                      <p:cBhvr>
                                        <p:cTn id="40" dur="1000"/>
                                        <p:tgtEl>
                                          <p:spTgt spid="3">
                                            <p:txEl>
                                              <p:pRg st="4" end="4"/>
                                            </p:txEl>
                                          </p:spTgt>
                                        </p:tgtEl>
                                      </p:cBhvr>
                                    </p:animEffect>
                                    <p:anim calcmode="lin" valueType="num">
                                      <p:cBhvr>
                                        <p:cTn id="41"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4" end="4"/>
                                            </p:txEl>
                                          </p:spTgt>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3">
                                            <p:txEl>
                                              <p:pRg st="5" end="5"/>
                                            </p:txEl>
                                          </p:spTgt>
                                        </p:tgtEl>
                                        <p:attrNameLst>
                                          <p:attrName>style.visibility</p:attrName>
                                        </p:attrNameLst>
                                      </p:cBhvr>
                                      <p:to>
                                        <p:strVal val="visible"/>
                                      </p:to>
                                    </p:set>
                                    <p:animEffect transition="in" filter="fade">
                                      <p:cBhvr>
                                        <p:cTn id="45" dur="1000"/>
                                        <p:tgtEl>
                                          <p:spTgt spid="3">
                                            <p:txEl>
                                              <p:pRg st="5" end="5"/>
                                            </p:txEl>
                                          </p:spTgt>
                                        </p:tgtEl>
                                      </p:cBhvr>
                                    </p:animEffect>
                                    <p:anim calcmode="lin" valueType="num">
                                      <p:cBhvr>
                                        <p:cTn id="4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7" dur="1000" fill="hold"/>
                                        <p:tgtEl>
                                          <p:spTgt spid="3">
                                            <p:txEl>
                                              <p:pRg st="5" end="5"/>
                                            </p:txEl>
                                          </p:spTgt>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3">
                                            <p:txEl>
                                              <p:pRg st="6" end="6"/>
                                            </p:txEl>
                                          </p:spTgt>
                                        </p:tgtEl>
                                        <p:attrNameLst>
                                          <p:attrName>style.visibility</p:attrName>
                                        </p:attrNameLst>
                                      </p:cBhvr>
                                      <p:to>
                                        <p:strVal val="visible"/>
                                      </p:to>
                                    </p:set>
                                    <p:animEffect transition="in" filter="fade">
                                      <p:cBhvr>
                                        <p:cTn id="50" dur="1000"/>
                                        <p:tgtEl>
                                          <p:spTgt spid="3">
                                            <p:txEl>
                                              <p:pRg st="6" end="6"/>
                                            </p:txEl>
                                          </p:spTgt>
                                        </p:tgtEl>
                                      </p:cBhvr>
                                    </p:animEffect>
                                    <p:anim calcmode="lin" valueType="num">
                                      <p:cBhvr>
                                        <p:cTn id="51"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2" dur="1000" fill="hold"/>
                                        <p:tgtEl>
                                          <p:spTgt spid="3">
                                            <p:txEl>
                                              <p:pRg st="6" end="6"/>
                                            </p:txEl>
                                          </p:spTgt>
                                        </p:tgtEl>
                                        <p:attrNameLst>
                                          <p:attrName>ppt_y</p:attrName>
                                        </p:attrNameLst>
                                      </p:cBhvr>
                                      <p:tavLst>
                                        <p:tav tm="0">
                                          <p:val>
                                            <p:strVal val="#ppt_y+.1"/>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3">
                                            <p:txEl>
                                              <p:pRg st="7" end="7"/>
                                            </p:txEl>
                                          </p:spTgt>
                                        </p:tgtEl>
                                        <p:attrNameLst>
                                          <p:attrName>style.visibility</p:attrName>
                                        </p:attrNameLst>
                                      </p:cBhvr>
                                      <p:to>
                                        <p:strVal val="visible"/>
                                      </p:to>
                                    </p:set>
                                    <p:animEffect transition="in" filter="fade">
                                      <p:cBhvr>
                                        <p:cTn id="55" dur="1000"/>
                                        <p:tgtEl>
                                          <p:spTgt spid="3">
                                            <p:txEl>
                                              <p:pRg st="7" end="7"/>
                                            </p:txEl>
                                          </p:spTgt>
                                        </p:tgtEl>
                                      </p:cBhvr>
                                    </p:animEffect>
                                    <p:anim calcmode="lin" valueType="num">
                                      <p:cBhvr>
                                        <p:cTn id="56"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7" dur="1000" fill="hold"/>
                                        <p:tgtEl>
                                          <p:spTgt spid="3">
                                            <p:txEl>
                                              <p:pRg st="7" end="7"/>
                                            </p:txEl>
                                          </p:spTgt>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3">
                                            <p:txEl>
                                              <p:pRg st="8" end="8"/>
                                            </p:txEl>
                                          </p:spTgt>
                                        </p:tgtEl>
                                        <p:attrNameLst>
                                          <p:attrName>style.visibility</p:attrName>
                                        </p:attrNameLst>
                                      </p:cBhvr>
                                      <p:to>
                                        <p:strVal val="visible"/>
                                      </p:to>
                                    </p:set>
                                    <p:animEffect transition="in" filter="fade">
                                      <p:cBhvr>
                                        <p:cTn id="60" dur="1000"/>
                                        <p:tgtEl>
                                          <p:spTgt spid="3">
                                            <p:txEl>
                                              <p:pRg st="8" end="8"/>
                                            </p:txEl>
                                          </p:spTgt>
                                        </p:tgtEl>
                                      </p:cBhvr>
                                    </p:animEffect>
                                    <p:anim calcmode="lin" valueType="num">
                                      <p:cBhvr>
                                        <p:cTn id="61"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2" dur="1000" fill="hold"/>
                                        <p:tgtEl>
                                          <p:spTgt spid="3">
                                            <p:txEl>
                                              <p:pRg st="8" end="8"/>
                                            </p:txEl>
                                          </p:spTgt>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3">
                                            <p:txEl>
                                              <p:pRg st="9" end="9"/>
                                            </p:txEl>
                                          </p:spTgt>
                                        </p:tgtEl>
                                        <p:attrNameLst>
                                          <p:attrName>style.visibility</p:attrName>
                                        </p:attrNameLst>
                                      </p:cBhvr>
                                      <p:to>
                                        <p:strVal val="visible"/>
                                      </p:to>
                                    </p:set>
                                    <p:animEffect transition="in" filter="fade">
                                      <p:cBhvr>
                                        <p:cTn id="65" dur="1000"/>
                                        <p:tgtEl>
                                          <p:spTgt spid="3">
                                            <p:txEl>
                                              <p:pRg st="9" end="9"/>
                                            </p:txEl>
                                          </p:spTgt>
                                        </p:tgtEl>
                                      </p:cBhvr>
                                    </p:animEffect>
                                    <p:anim calcmode="lin" valueType="num">
                                      <p:cBhvr>
                                        <p:cTn id="66"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67" dur="1000" fill="hold"/>
                                        <p:tgtEl>
                                          <p:spTgt spid="3">
                                            <p:txEl>
                                              <p:pRg st="9" end="9"/>
                                            </p:txEl>
                                          </p:spTgt>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3">
                                            <p:txEl>
                                              <p:pRg st="10" end="10"/>
                                            </p:txEl>
                                          </p:spTgt>
                                        </p:tgtEl>
                                        <p:attrNameLst>
                                          <p:attrName>style.visibility</p:attrName>
                                        </p:attrNameLst>
                                      </p:cBhvr>
                                      <p:to>
                                        <p:strVal val="visible"/>
                                      </p:to>
                                    </p:set>
                                    <p:animEffect transition="in" filter="fade">
                                      <p:cBhvr>
                                        <p:cTn id="70" dur="1000"/>
                                        <p:tgtEl>
                                          <p:spTgt spid="3">
                                            <p:txEl>
                                              <p:pRg st="10" end="10"/>
                                            </p:txEl>
                                          </p:spTgt>
                                        </p:tgtEl>
                                      </p:cBhvr>
                                    </p:animEffect>
                                    <p:anim calcmode="lin" valueType="num">
                                      <p:cBhvr>
                                        <p:cTn id="71"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ormAutofit/>
          </a:bodyPr>
          <a:lstStyle/>
          <a:p>
            <a:r>
              <a:rPr lang="en-GB" sz="3200" b="1" dirty="0"/>
              <a:t>Different types of applications :</a:t>
            </a:r>
            <a:br>
              <a:rPr lang="en-GB" sz="3200" b="1" dirty="0"/>
            </a:br>
            <a:r>
              <a:rPr lang="en-GB" sz="3200" b="1" dirty="0"/>
              <a:t>Lawful Development Certificates (LDCs)  </a:t>
            </a:r>
          </a:p>
        </p:txBody>
      </p:sp>
      <p:sp>
        <p:nvSpPr>
          <p:cNvPr id="3" name="Content Placeholder 2"/>
          <p:cNvSpPr>
            <a:spLocks noGrp="1"/>
          </p:cNvSpPr>
          <p:nvPr>
            <p:ph idx="1"/>
          </p:nvPr>
        </p:nvSpPr>
        <p:spPr/>
        <p:txBody>
          <a:bodyPr>
            <a:normAutofit fontScale="70000" lnSpcReduction="20000"/>
          </a:bodyPr>
          <a:lstStyle/>
          <a:p>
            <a:r>
              <a:rPr lang="en-GB" dirty="0"/>
              <a:t>Local planning authorities can grant a certificate saying that: </a:t>
            </a:r>
          </a:p>
          <a:p>
            <a:pPr lvl="1"/>
            <a:r>
              <a:rPr lang="en-GB" dirty="0"/>
              <a:t>an </a:t>
            </a:r>
            <a:r>
              <a:rPr lang="en-GB" b="1" dirty="0"/>
              <a:t>existing </a:t>
            </a:r>
            <a:r>
              <a:rPr lang="en-GB" dirty="0"/>
              <a:t>building</a:t>
            </a:r>
            <a:r>
              <a:rPr lang="en-GB" b="1" dirty="0"/>
              <a:t> , </a:t>
            </a:r>
            <a:r>
              <a:rPr lang="en-GB" dirty="0"/>
              <a:t>or</a:t>
            </a:r>
            <a:r>
              <a:rPr lang="en-GB" b="1" dirty="0"/>
              <a:t> </a:t>
            </a:r>
            <a:r>
              <a:rPr lang="en-GB" dirty="0"/>
              <a:t>use of land, is lawful</a:t>
            </a:r>
          </a:p>
          <a:p>
            <a:pPr lvl="1"/>
            <a:r>
              <a:rPr lang="en-GB" dirty="0"/>
              <a:t>a </a:t>
            </a:r>
            <a:r>
              <a:rPr lang="en-GB" b="1" dirty="0"/>
              <a:t>proposed</a:t>
            </a:r>
            <a:r>
              <a:rPr lang="en-GB" dirty="0"/>
              <a:t> building , or use of land , is permitted development and would not require a specific grant of p.p. and so is lawful</a:t>
            </a:r>
          </a:p>
          <a:p>
            <a:r>
              <a:rPr lang="en-GB" dirty="0"/>
              <a:t>Applicants must submit accurate and truthful information</a:t>
            </a:r>
          </a:p>
          <a:p>
            <a:r>
              <a:rPr lang="en-GB" dirty="0"/>
              <a:t>Consideration of LDCs </a:t>
            </a:r>
            <a:r>
              <a:rPr lang="en-GB" b="1" dirty="0"/>
              <a:t>not based on planning merits , but on factual evidence on history and planning status of the site and interpretation of planning law </a:t>
            </a:r>
          </a:p>
          <a:p>
            <a:r>
              <a:rPr lang="en-GB" dirty="0"/>
              <a:t>Applicant can appeal if turned down</a:t>
            </a:r>
          </a:p>
          <a:p>
            <a:r>
              <a:rPr lang="en-GB" dirty="0"/>
              <a:t>LDCs can be useful when:</a:t>
            </a:r>
          </a:p>
          <a:p>
            <a:pPr lvl="1"/>
            <a:r>
              <a:rPr lang="en-GB" dirty="0"/>
              <a:t>The planning status of site in dispute, </a:t>
            </a:r>
          </a:p>
          <a:p>
            <a:pPr marL="400050" lvl="1" indent="0">
              <a:buNone/>
            </a:pPr>
            <a:r>
              <a:rPr lang="en-GB" dirty="0"/>
              <a:t>      especially where property is being bought and sold</a:t>
            </a:r>
          </a:p>
          <a:p>
            <a:pPr lvl="1"/>
            <a:r>
              <a:rPr lang="en-GB" dirty="0"/>
              <a:t>Resolving some planning enforcement cases</a:t>
            </a:r>
          </a:p>
          <a:p>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12637" y="5359226"/>
            <a:ext cx="1767470" cy="1224136"/>
          </a:xfrm>
          <a:prstGeom prst="rect">
            <a:avLst/>
          </a:prstGeom>
        </p:spPr>
      </p:pic>
    </p:spTree>
    <p:extLst>
      <p:ext uri="{BB962C8B-B14F-4D97-AF65-F5344CB8AC3E}">
        <p14:creationId xmlns:p14="http://schemas.microsoft.com/office/powerpoint/2010/main" val="4081860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additive="base">
                                        <p:cTn id="2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calcmode="lin" valueType="num">
                                      <p:cBhvr additive="base">
                                        <p:cTn id="2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 calcmode="lin" valueType="num">
                                      <p:cBhvr additive="base">
                                        <p:cTn id="3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 calcmode="lin" valueType="num">
                                      <p:cBhvr additive="base">
                                        <p:cTn id="3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3">
                                            <p:txEl>
                                              <p:pRg st="6" end="6"/>
                                            </p:txEl>
                                          </p:spTgt>
                                        </p:tgtEl>
                                        <p:attrNameLst>
                                          <p:attrName>style.visibility</p:attrName>
                                        </p:attrNameLst>
                                      </p:cBhvr>
                                      <p:to>
                                        <p:strVal val="visible"/>
                                      </p:to>
                                    </p:set>
                                    <p:anim calcmode="lin" valueType="num">
                                      <p:cBhvr additive="base">
                                        <p:cTn id="4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3">
                                            <p:txEl>
                                              <p:pRg st="7" end="7"/>
                                            </p:txEl>
                                          </p:spTgt>
                                        </p:tgtEl>
                                        <p:attrNameLst>
                                          <p:attrName>style.visibility</p:attrName>
                                        </p:attrNameLst>
                                      </p:cBhvr>
                                      <p:to>
                                        <p:strVal val="visible"/>
                                      </p:to>
                                    </p:set>
                                    <p:anim calcmode="lin" valueType="num">
                                      <p:cBhvr additive="base">
                                        <p:cTn id="5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7" end="7"/>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3">
                                            <p:txEl>
                                              <p:pRg st="9" end="9"/>
                                            </p:txEl>
                                          </p:spTgt>
                                        </p:tgtEl>
                                        <p:attrNameLst>
                                          <p:attrName>style.visibility</p:attrName>
                                        </p:attrNameLst>
                                      </p:cBhvr>
                                      <p:to>
                                        <p:strVal val="visible"/>
                                      </p:to>
                                    </p:set>
                                    <p:anim calcmode="lin" valueType="num">
                                      <p:cBhvr additive="base">
                                        <p:cTn id="5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ormAutofit/>
          </a:bodyPr>
          <a:lstStyle/>
          <a:p>
            <a:r>
              <a:rPr lang="en-GB" sz="3200" b="1" dirty="0"/>
              <a:t>More applications</a:t>
            </a:r>
          </a:p>
        </p:txBody>
      </p:sp>
      <p:sp>
        <p:nvSpPr>
          <p:cNvPr id="3" name="Content Placeholder 2"/>
          <p:cNvSpPr>
            <a:spLocks noGrp="1"/>
          </p:cNvSpPr>
          <p:nvPr>
            <p:ph idx="1"/>
          </p:nvPr>
        </p:nvSpPr>
        <p:spPr/>
        <p:txBody>
          <a:bodyPr>
            <a:normAutofit fontScale="85000" lnSpcReduction="10000"/>
          </a:bodyPr>
          <a:lstStyle/>
          <a:p>
            <a:pPr marL="571500" indent="-457200"/>
            <a:r>
              <a:rPr lang="en-GB" b="1" dirty="0"/>
              <a:t>Temporary permission</a:t>
            </a:r>
          </a:p>
          <a:p>
            <a:pPr lvl="1"/>
            <a:r>
              <a:rPr lang="en-GB" dirty="0"/>
              <a:t>For short life buildings ( e.g. Portacabins) or changes of use where the Council wishes to assess impact before considering a permanent application</a:t>
            </a:r>
          </a:p>
          <a:p>
            <a:pPr marL="571500" indent="-457200"/>
            <a:r>
              <a:rPr lang="en-GB" b="1" dirty="0"/>
              <a:t>Permission to retain building or use , but varying , or without complying with a planning condition on a previous planning permission</a:t>
            </a:r>
          </a:p>
          <a:p>
            <a:pPr lvl="1"/>
            <a:r>
              <a:rPr lang="en-GB" dirty="0"/>
              <a:t>Where an applicant feels existing planning conditions are too onerous or no longer relevant </a:t>
            </a:r>
          </a:p>
          <a:p>
            <a:pPr lvl="1"/>
            <a:r>
              <a:rPr lang="en-GB" dirty="0"/>
              <a:t>So ask yourself why was the condition originally imposed ? Have there been any significant changes since that time ?  Has guidance or legislation changed?</a:t>
            </a:r>
          </a:p>
          <a:p>
            <a:endParaRPr lang="en-GB" dirty="0"/>
          </a:p>
        </p:txBody>
      </p:sp>
      <p:pic>
        <p:nvPicPr>
          <p:cNvPr id="5" name="Picture 4">
            <a:extLst>
              <a:ext uri="{FF2B5EF4-FFF2-40B4-BE49-F238E27FC236}">
                <a16:creationId xmlns:a16="http://schemas.microsoft.com/office/drawing/2014/main" id="{BCCF4E99-E7A1-4476-BE85-41054D35B24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43376" y="0"/>
            <a:ext cx="1200624" cy="1600200"/>
          </a:xfrm>
          <a:prstGeom prst="rect">
            <a:avLst/>
          </a:prstGeom>
        </p:spPr>
      </p:pic>
    </p:spTree>
    <p:extLst>
      <p:ext uri="{BB962C8B-B14F-4D97-AF65-F5344CB8AC3E}">
        <p14:creationId xmlns:p14="http://schemas.microsoft.com/office/powerpoint/2010/main" val="3521787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arn(inVertic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arn(inVertical)">
                                      <p:cBhvr>
                                        <p:cTn id="27" dur="500"/>
                                        <p:tgtEl>
                                          <p:spTgt spid="3">
                                            <p:txEl>
                                              <p:pRg st="3" end="3"/>
                                            </p:txEl>
                                          </p:spTgt>
                                        </p:tgtEl>
                                      </p:cBhvr>
                                    </p:animEffect>
                                  </p:childTnLst>
                                </p:cTn>
                              </p:par>
                              <p:par>
                                <p:cTn id="28" presetID="16" presetClass="entr" presetSubtype="21" fill="hold" nodeType="with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barn(inVertical)">
                                      <p:cBhvr>
                                        <p:cTn id="3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solidFill>
        </p:spPr>
        <p:txBody>
          <a:bodyPr>
            <a:normAutofit/>
          </a:bodyPr>
          <a:lstStyle/>
          <a:p>
            <a:r>
              <a:rPr lang="en-GB" sz="3200" b="1" dirty="0"/>
              <a:t>The benefits of the planning system</a:t>
            </a:r>
          </a:p>
        </p:txBody>
      </p:sp>
      <p:sp>
        <p:nvSpPr>
          <p:cNvPr id="3" name="Content Placeholder 2"/>
          <p:cNvSpPr>
            <a:spLocks noGrp="1"/>
          </p:cNvSpPr>
          <p:nvPr>
            <p:ph idx="1"/>
          </p:nvPr>
        </p:nvSpPr>
        <p:spPr/>
        <p:txBody>
          <a:bodyPr>
            <a:normAutofit lnSpcReduction="10000"/>
          </a:bodyPr>
          <a:lstStyle/>
          <a:p>
            <a:r>
              <a:rPr lang="en-GB" sz="1800" b="1" dirty="0"/>
              <a:t>We have a planning system to regulate</a:t>
            </a:r>
            <a:r>
              <a:rPr lang="en-GB" sz="1800" dirty="0"/>
              <a:t> the development and use of land </a:t>
            </a:r>
            <a:r>
              <a:rPr lang="en-GB" sz="1800" b="1" dirty="0"/>
              <a:t>in the public interest </a:t>
            </a:r>
            <a:r>
              <a:rPr lang="en-GB" sz="1800" dirty="0"/>
              <a:t>and not to advance or harm the interests of any individual or organisation</a:t>
            </a:r>
          </a:p>
          <a:p>
            <a:r>
              <a:rPr lang="en-GB" sz="1800" b="1" dirty="0"/>
              <a:t>We have a planning system to balance</a:t>
            </a:r>
            <a:r>
              <a:rPr lang="en-GB" sz="1800" dirty="0"/>
              <a:t> the need for development ( such as homes, jobs or infrastructure) with the need to protect and enhance important features of the local environment</a:t>
            </a:r>
          </a:p>
          <a:p>
            <a:r>
              <a:rPr lang="en-GB" sz="1800" b="1" dirty="0"/>
              <a:t>We have a planning system to help deliver sustainable development  </a:t>
            </a:r>
            <a:r>
              <a:rPr lang="en-GB" sz="1800" dirty="0"/>
              <a:t>that meets social and economic needs whilst not compromising the legacy to future generations </a:t>
            </a:r>
          </a:p>
          <a:p>
            <a:r>
              <a:rPr lang="en-GB" sz="1800" b="1" dirty="0"/>
              <a:t>We have a planning system to test</a:t>
            </a:r>
            <a:r>
              <a:rPr lang="en-GB" sz="1800" dirty="0"/>
              <a:t> proposals through the planning application process and to  giving a say to people affected by development </a:t>
            </a:r>
          </a:p>
          <a:p>
            <a:r>
              <a:rPr lang="en-GB" sz="1800" b="1" dirty="0"/>
              <a:t>We have a planning system to control </a:t>
            </a:r>
            <a:r>
              <a:rPr lang="en-GB" sz="1800" dirty="0"/>
              <a:t>unauthorised development </a:t>
            </a:r>
          </a:p>
          <a:p>
            <a:r>
              <a:rPr lang="en-GB" sz="1800" dirty="0"/>
              <a:t>The objectives of the English planning system are set out in Paragraph 8 of the </a:t>
            </a:r>
            <a:r>
              <a:rPr lang="en-GB" sz="1800" b="1" dirty="0"/>
              <a:t>National Planning Policy Framework </a:t>
            </a:r>
            <a:r>
              <a:rPr lang="en-GB" sz="1800" dirty="0"/>
              <a:t>(“The Framework”)</a:t>
            </a:r>
          </a:p>
          <a:p>
            <a:pPr algn="l"/>
            <a:r>
              <a:rPr lang="en-GB" sz="1800" b="0" i="0" u="none" strike="noStrike" baseline="0" dirty="0"/>
              <a:t>The planning system should be </a:t>
            </a:r>
            <a:r>
              <a:rPr lang="en-GB" sz="1800" b="1" i="0" u="none" strike="noStrike" baseline="0" dirty="0"/>
              <a:t>genuinely plan-led</a:t>
            </a:r>
            <a:r>
              <a:rPr lang="en-GB" sz="1800" b="0" i="0" u="none" strike="noStrike" baseline="0" dirty="0"/>
              <a:t>. </a:t>
            </a:r>
            <a:endParaRPr lang="en-GB" sz="1800" b="1" dirty="0"/>
          </a:p>
        </p:txBody>
      </p:sp>
      <p:pic>
        <p:nvPicPr>
          <p:cNvPr id="5" name="Picture 4">
            <a:extLst>
              <a:ext uri="{FF2B5EF4-FFF2-40B4-BE49-F238E27FC236}">
                <a16:creationId xmlns:a16="http://schemas.microsoft.com/office/drawing/2014/main" id="{8AD9CB54-583F-4715-B0F5-0B456438B03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2633" t="1068" r="13369" b="10162"/>
          <a:stretch/>
        </p:blipFill>
        <p:spPr>
          <a:xfrm>
            <a:off x="6444208" y="5150346"/>
            <a:ext cx="2530624" cy="1707654"/>
          </a:xfrm>
          <a:prstGeom prst="rect">
            <a:avLst/>
          </a:prstGeom>
        </p:spPr>
      </p:pic>
    </p:spTree>
    <p:extLst>
      <p:ext uri="{BB962C8B-B14F-4D97-AF65-F5344CB8AC3E}">
        <p14:creationId xmlns:p14="http://schemas.microsoft.com/office/powerpoint/2010/main" val="2401752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solidFill>
        </p:spPr>
        <p:txBody>
          <a:bodyPr>
            <a:normAutofit/>
          </a:bodyPr>
          <a:lstStyle/>
          <a:p>
            <a:r>
              <a:rPr lang="en-GB" sz="3200" b="1" dirty="0"/>
              <a:t>Special types of planning control </a:t>
            </a:r>
          </a:p>
        </p:txBody>
      </p:sp>
      <p:sp>
        <p:nvSpPr>
          <p:cNvPr id="3" name="Content Placeholder 2"/>
          <p:cNvSpPr>
            <a:spLocks noGrp="1"/>
          </p:cNvSpPr>
          <p:nvPr>
            <p:ph idx="1"/>
          </p:nvPr>
        </p:nvSpPr>
        <p:spPr/>
        <p:txBody>
          <a:bodyPr>
            <a:normAutofit fontScale="77500" lnSpcReduction="20000"/>
          </a:bodyPr>
          <a:lstStyle/>
          <a:p>
            <a:pPr marL="114300" indent="0">
              <a:buNone/>
            </a:pPr>
            <a:r>
              <a:rPr lang="en-GB" dirty="0"/>
              <a:t>There are a number of special forms of control in the English planning system which go above and beyond the requirement for planning permission . These are:</a:t>
            </a:r>
          </a:p>
          <a:p>
            <a:pPr marL="114300" indent="0">
              <a:buNone/>
            </a:pPr>
            <a:endParaRPr lang="en-GB" dirty="0"/>
          </a:p>
          <a:p>
            <a:r>
              <a:rPr lang="en-GB" b="1" dirty="0"/>
              <a:t>Conservation Areas</a:t>
            </a:r>
          </a:p>
          <a:p>
            <a:r>
              <a:rPr lang="en-GB" b="1" dirty="0"/>
              <a:t>Listed Buildings </a:t>
            </a:r>
          </a:p>
          <a:p>
            <a:r>
              <a:rPr lang="en-GB" b="1" dirty="0"/>
              <a:t>Tree Preservation Orders</a:t>
            </a:r>
          </a:p>
          <a:p>
            <a:r>
              <a:rPr lang="en-GB" b="1" dirty="0"/>
              <a:t>Ancient Monuments</a:t>
            </a:r>
          </a:p>
          <a:p>
            <a:r>
              <a:rPr lang="en-GB" b="1" dirty="0"/>
              <a:t>Advertisement Control</a:t>
            </a:r>
          </a:p>
          <a:p>
            <a:endParaRPr lang="en-GB" b="1" dirty="0"/>
          </a:p>
          <a:p>
            <a:pPr marL="114300" indent="0">
              <a:buNone/>
            </a:pPr>
            <a:r>
              <a:rPr lang="en-GB" dirty="0"/>
              <a:t>All are the subject of specific legislation and add further complexity to the system </a:t>
            </a:r>
          </a:p>
          <a:p>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41932" y="2924944"/>
            <a:ext cx="2825422" cy="2025774"/>
          </a:xfrm>
          <a:prstGeom prst="rect">
            <a:avLst/>
          </a:prstGeom>
        </p:spPr>
      </p:pic>
    </p:spTree>
    <p:extLst>
      <p:ext uri="{BB962C8B-B14F-4D97-AF65-F5344CB8AC3E}">
        <p14:creationId xmlns:p14="http://schemas.microsoft.com/office/powerpoint/2010/main" val="647785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 calcmode="lin" valueType="num">
                                      <p:cBhvr additive="base">
                                        <p:cTn id="4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solidFill>
        </p:spPr>
        <p:txBody>
          <a:bodyPr>
            <a:normAutofit/>
          </a:bodyPr>
          <a:lstStyle/>
          <a:p>
            <a:r>
              <a:rPr lang="en-GB" sz="3200" b="1" dirty="0"/>
              <a:t>Conservation Areas</a:t>
            </a:r>
          </a:p>
        </p:txBody>
      </p:sp>
      <p:sp>
        <p:nvSpPr>
          <p:cNvPr id="4" name="Content Placeholder 3"/>
          <p:cNvSpPr>
            <a:spLocks noGrp="1"/>
          </p:cNvSpPr>
          <p:nvPr>
            <p:ph sz="half" idx="1"/>
          </p:nvPr>
        </p:nvSpPr>
        <p:spPr>
          <a:solidFill>
            <a:schemeClr val="bg1"/>
          </a:solidFill>
        </p:spPr>
        <p:txBody>
          <a:bodyPr>
            <a:normAutofit fontScale="55000" lnSpcReduction="20000"/>
          </a:bodyPr>
          <a:lstStyle/>
          <a:p>
            <a:r>
              <a:rPr lang="en-GB" dirty="0"/>
              <a:t>Statutory definition : “Areas of special architectural or historic interest , the character or appearance of which it is desirable to preserve or enhance”</a:t>
            </a:r>
          </a:p>
          <a:p>
            <a:r>
              <a:rPr lang="en-GB" dirty="0"/>
              <a:t>Designated by LPAs: no national standard and vary greatly from city centres to historic towns to small villages</a:t>
            </a:r>
          </a:p>
          <a:p>
            <a:r>
              <a:rPr lang="en-GB" dirty="0"/>
              <a:t>The Parish Council can petition for a new Conservation Area (CA) to be introduced</a:t>
            </a:r>
          </a:p>
          <a:p>
            <a:r>
              <a:rPr lang="en-GB" dirty="0"/>
              <a:t>There are more than 9000 CAs in England . </a:t>
            </a:r>
          </a:p>
          <a:p>
            <a:r>
              <a:rPr lang="en-GB" dirty="0"/>
              <a:t>Not a block on new development , but development within a CA must look to enhance or better reveal the significance of the CA</a:t>
            </a:r>
          </a:p>
          <a:p>
            <a:r>
              <a:rPr lang="en-GB" dirty="0"/>
              <a:t>Additional controls apply – demolition within a Conservation Area often needs permission</a:t>
            </a:r>
          </a:p>
          <a:p>
            <a:r>
              <a:rPr lang="en-GB" dirty="0"/>
              <a:t>LPA should publish appraisal and proposals for enhancement but many are woefully out of date</a:t>
            </a:r>
          </a:p>
          <a:p>
            <a:endParaRPr lang="en-GB" dirty="0"/>
          </a:p>
        </p:txBody>
      </p:sp>
      <p:pic>
        <p:nvPicPr>
          <p:cNvPr id="9" name="Content Placeholder 8">
            <a:extLst>
              <a:ext uri="{FF2B5EF4-FFF2-40B4-BE49-F238E27FC236}">
                <a16:creationId xmlns:a16="http://schemas.microsoft.com/office/drawing/2014/main" id="{D0276141-8217-4E4F-AC01-EFF8D73F1D9E}"/>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286374" y="1916832"/>
            <a:ext cx="3400425" cy="3384376"/>
          </a:xfrm>
        </p:spPr>
      </p:pic>
    </p:spTree>
    <p:extLst>
      <p:ext uri="{BB962C8B-B14F-4D97-AF65-F5344CB8AC3E}">
        <p14:creationId xmlns:p14="http://schemas.microsoft.com/office/powerpoint/2010/main" val="2943437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1000"/>
                                        <p:tgtEl>
                                          <p:spTgt spid="4">
                                            <p:txEl>
                                              <p:pRg st="0" end="0"/>
                                            </p:txEl>
                                          </p:spTgt>
                                        </p:tgtEl>
                                      </p:cBhvr>
                                    </p:animEffect>
                                    <p:anim calcmode="lin" valueType="num">
                                      <p:cBhvr>
                                        <p:cTn id="15"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Effect transition="in" filter="fade">
                                      <p:cBhvr>
                                        <p:cTn id="21" dur="1000"/>
                                        <p:tgtEl>
                                          <p:spTgt spid="4">
                                            <p:txEl>
                                              <p:pRg st="1" end="1"/>
                                            </p:txEl>
                                          </p:spTgt>
                                        </p:tgtEl>
                                      </p:cBhvr>
                                    </p:animEffect>
                                    <p:anim calcmode="lin" valueType="num">
                                      <p:cBhvr>
                                        <p:cTn id="22"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Effect transition="in" filter="fade">
                                      <p:cBhvr>
                                        <p:cTn id="28" dur="1000"/>
                                        <p:tgtEl>
                                          <p:spTgt spid="4">
                                            <p:txEl>
                                              <p:pRg st="2" end="2"/>
                                            </p:txEl>
                                          </p:spTgt>
                                        </p:tgtEl>
                                      </p:cBhvr>
                                    </p:animEffect>
                                    <p:anim calcmode="lin" valueType="num">
                                      <p:cBhvr>
                                        <p:cTn id="29"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4">
                                            <p:txEl>
                                              <p:pRg st="3" end="3"/>
                                            </p:txEl>
                                          </p:spTgt>
                                        </p:tgtEl>
                                        <p:attrNameLst>
                                          <p:attrName>style.visibility</p:attrName>
                                        </p:attrNameLst>
                                      </p:cBhvr>
                                      <p:to>
                                        <p:strVal val="visible"/>
                                      </p:to>
                                    </p:set>
                                    <p:animEffect transition="in" filter="fade">
                                      <p:cBhvr>
                                        <p:cTn id="35" dur="1000"/>
                                        <p:tgtEl>
                                          <p:spTgt spid="4">
                                            <p:txEl>
                                              <p:pRg st="3" end="3"/>
                                            </p:txEl>
                                          </p:spTgt>
                                        </p:tgtEl>
                                      </p:cBhvr>
                                    </p:animEffect>
                                    <p:anim calcmode="lin" valueType="num">
                                      <p:cBhvr>
                                        <p:cTn id="36"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4">
                                            <p:txEl>
                                              <p:pRg st="4" end="4"/>
                                            </p:txEl>
                                          </p:spTgt>
                                        </p:tgtEl>
                                        <p:attrNameLst>
                                          <p:attrName>style.visibility</p:attrName>
                                        </p:attrNameLst>
                                      </p:cBhvr>
                                      <p:to>
                                        <p:strVal val="visible"/>
                                      </p:to>
                                    </p:set>
                                    <p:animEffect transition="in" filter="fade">
                                      <p:cBhvr>
                                        <p:cTn id="42" dur="1000"/>
                                        <p:tgtEl>
                                          <p:spTgt spid="4">
                                            <p:txEl>
                                              <p:pRg st="4" end="4"/>
                                            </p:txEl>
                                          </p:spTgt>
                                        </p:tgtEl>
                                      </p:cBhvr>
                                    </p:animEffect>
                                    <p:anim calcmode="lin" valueType="num">
                                      <p:cBhvr>
                                        <p:cTn id="43"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4">
                                            <p:txEl>
                                              <p:pRg st="5" end="5"/>
                                            </p:txEl>
                                          </p:spTgt>
                                        </p:tgtEl>
                                        <p:attrNameLst>
                                          <p:attrName>style.visibility</p:attrName>
                                        </p:attrNameLst>
                                      </p:cBhvr>
                                      <p:to>
                                        <p:strVal val="visible"/>
                                      </p:to>
                                    </p:set>
                                    <p:animEffect transition="in" filter="fade">
                                      <p:cBhvr>
                                        <p:cTn id="49" dur="1000"/>
                                        <p:tgtEl>
                                          <p:spTgt spid="4">
                                            <p:txEl>
                                              <p:pRg st="5" end="5"/>
                                            </p:txEl>
                                          </p:spTgt>
                                        </p:tgtEl>
                                      </p:cBhvr>
                                    </p:animEffect>
                                    <p:anim calcmode="lin" valueType="num">
                                      <p:cBhvr>
                                        <p:cTn id="50"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4">
                                            <p:txEl>
                                              <p:pRg st="6" end="6"/>
                                            </p:txEl>
                                          </p:spTgt>
                                        </p:tgtEl>
                                        <p:attrNameLst>
                                          <p:attrName>style.visibility</p:attrName>
                                        </p:attrNameLst>
                                      </p:cBhvr>
                                      <p:to>
                                        <p:strVal val="visible"/>
                                      </p:to>
                                    </p:set>
                                    <p:animEffect transition="in" filter="fade">
                                      <p:cBhvr>
                                        <p:cTn id="56" dur="1000"/>
                                        <p:tgtEl>
                                          <p:spTgt spid="4">
                                            <p:txEl>
                                              <p:pRg st="6" end="6"/>
                                            </p:txEl>
                                          </p:spTgt>
                                        </p:tgtEl>
                                      </p:cBhvr>
                                    </p:animEffect>
                                    <p:anim calcmode="lin" valueType="num">
                                      <p:cBhvr>
                                        <p:cTn id="57"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58"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GB" b="1" dirty="0"/>
              <a:t>Listed Buildings</a:t>
            </a:r>
          </a:p>
        </p:txBody>
      </p:sp>
      <p:sp>
        <p:nvSpPr>
          <p:cNvPr id="3" name="Content Placeholder 2"/>
          <p:cNvSpPr>
            <a:spLocks noGrp="1"/>
          </p:cNvSpPr>
          <p:nvPr>
            <p:ph sz="half" idx="1"/>
          </p:nvPr>
        </p:nvSpPr>
        <p:spPr>
          <a:solidFill>
            <a:schemeClr val="bg1"/>
          </a:solidFill>
        </p:spPr>
        <p:txBody>
          <a:bodyPr>
            <a:normAutofit fontScale="55000" lnSpcReduction="20000"/>
          </a:bodyPr>
          <a:lstStyle/>
          <a:p>
            <a:r>
              <a:rPr lang="en-GB" sz="2900" dirty="0"/>
              <a:t>National list drawn up by Sec of State for Culture , Media and Sport.</a:t>
            </a:r>
          </a:p>
          <a:p>
            <a:r>
              <a:rPr lang="en-GB" sz="2900" dirty="0"/>
              <a:t>Covers most buildings pre-1840,  but increasingly selective on later buildings</a:t>
            </a:r>
          </a:p>
          <a:p>
            <a:r>
              <a:rPr lang="en-GB" sz="2900" dirty="0"/>
              <a:t>Covers not only buildings , but also structures like walls , mileposts, graves , horse troughs.</a:t>
            </a:r>
          </a:p>
          <a:p>
            <a:r>
              <a:rPr lang="en-GB" sz="2900" dirty="0"/>
              <a:t>About 374 ,000 LBs in England </a:t>
            </a:r>
          </a:p>
          <a:p>
            <a:r>
              <a:rPr lang="en-GB" sz="2900" dirty="0"/>
              <a:t>Grade 1 : most exceptional buildings (2.5%)</a:t>
            </a:r>
          </a:p>
          <a:p>
            <a:r>
              <a:rPr lang="en-GB" sz="2900" dirty="0"/>
              <a:t>Grade 2* :particularly important (5.5%)</a:t>
            </a:r>
          </a:p>
          <a:p>
            <a:r>
              <a:rPr lang="en-GB" sz="2900" dirty="0"/>
              <a:t>Grade 2 (92%) : buildings of special interest. </a:t>
            </a:r>
          </a:p>
          <a:p>
            <a:r>
              <a:rPr lang="en-GB" sz="2900" dirty="0"/>
              <a:t>Details of special controls ( Listed Building Consent) at</a:t>
            </a:r>
          </a:p>
          <a:p>
            <a:pPr marL="114300" indent="0">
              <a:buNone/>
            </a:pPr>
            <a:r>
              <a:rPr lang="en-GB" sz="2900" dirty="0">
                <a:hlinkClick r:id="" action="ppaction://noaction"/>
              </a:rPr>
              <a:t> </a:t>
            </a:r>
          </a:p>
          <a:p>
            <a:pPr lvl="1"/>
            <a:r>
              <a:rPr lang="en-GB" sz="2500" dirty="0">
                <a:hlinkClick r:id="" action="ppaction://noaction"/>
              </a:rPr>
              <a:t>https</a:t>
            </a:r>
            <a:r>
              <a:rPr lang="en-GB" sz="2500" dirty="0">
                <a:hlinkClick r:id="rId2"/>
              </a:rPr>
              <a:t>://www.english-heritage.org.uk/caring/listing/listed-buildings/</a:t>
            </a:r>
            <a:r>
              <a:rPr lang="en-GB" sz="2500" dirty="0"/>
              <a:t> </a:t>
            </a:r>
          </a:p>
          <a:p>
            <a:endParaRPr lang="en-GB" dirty="0"/>
          </a:p>
        </p:txBody>
      </p:sp>
      <p:pic>
        <p:nvPicPr>
          <p:cNvPr id="5" name="Picture 4" descr="C:\Users\Lindsay\Documents\download (6).jf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3847306"/>
            <a:ext cx="3313155" cy="2204754"/>
          </a:xfrm>
          <a:prstGeom prst="rect">
            <a:avLst/>
          </a:prstGeom>
          <a:noFill/>
          <a:extLst>
            <a:ext uri="{909E8E84-426E-40DD-AFC4-6F175D3DCCD1}">
              <a14:hiddenFill xmlns:a14="http://schemas.microsoft.com/office/drawing/2010/main">
                <a:solidFill>
                  <a:srgbClr val="FFFFFF"/>
                </a:solidFill>
              </a14:hiddenFill>
            </a:ext>
          </a:extLst>
        </p:spPr>
      </p:pic>
      <p:pic>
        <p:nvPicPr>
          <p:cNvPr id="9" name="Content Placeholder 8">
            <a:extLst>
              <a:ext uri="{FF2B5EF4-FFF2-40B4-BE49-F238E27FC236}">
                <a16:creationId xmlns:a16="http://schemas.microsoft.com/office/drawing/2014/main" id="{A786D95D-4791-4922-BB73-F602E5B5530C}"/>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5004047" y="1679972"/>
            <a:ext cx="3313155" cy="2037060"/>
          </a:xfrm>
        </p:spPr>
      </p:pic>
    </p:spTree>
    <p:extLst>
      <p:ext uri="{BB962C8B-B14F-4D97-AF65-F5344CB8AC3E}">
        <p14:creationId xmlns:p14="http://schemas.microsoft.com/office/powerpoint/2010/main" val="2025303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additive="base">
                                        <p:cTn id="4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7" end="7"/>
                                            </p:txEl>
                                          </p:spTgt>
                                        </p:tgtEl>
                                        <p:attrNameLst>
                                          <p:attrName>style.visibility</p:attrName>
                                        </p:attrNameLst>
                                      </p:cBhvr>
                                      <p:to>
                                        <p:strVal val="visible"/>
                                      </p:to>
                                    </p:set>
                                    <p:anim calcmode="lin" valueType="num">
                                      <p:cBhvr additive="base">
                                        <p:cTn id="5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7" end="7"/>
                                            </p:txEl>
                                          </p:spTgt>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3">
                                            <p:txEl>
                                              <p:pRg st="8" end="8"/>
                                            </p:txEl>
                                          </p:spTgt>
                                        </p:tgtEl>
                                        <p:attrNameLst>
                                          <p:attrName>style.visibility</p:attrName>
                                        </p:attrNameLst>
                                      </p:cBhvr>
                                      <p:to>
                                        <p:strVal val="visible"/>
                                      </p:to>
                                    </p:set>
                                    <p:anim calcmode="lin" valueType="num">
                                      <p:cBhvr additive="base">
                                        <p:cTn id="5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3">
                                            <p:txEl>
                                              <p:pRg st="8" end="8"/>
                                            </p:txEl>
                                          </p:spTgt>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3">
                                            <p:txEl>
                                              <p:pRg st="9" end="9"/>
                                            </p:txEl>
                                          </p:spTgt>
                                        </p:tgtEl>
                                        <p:attrNameLst>
                                          <p:attrName>style.visibility</p:attrName>
                                        </p:attrNameLst>
                                      </p:cBhvr>
                                      <p:to>
                                        <p:strVal val="visible"/>
                                      </p:to>
                                    </p:set>
                                    <p:anim calcmode="lin" valueType="num">
                                      <p:cBhvr additive="base">
                                        <p:cTn id="6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ormAutofit/>
          </a:bodyPr>
          <a:lstStyle/>
          <a:p>
            <a:r>
              <a:rPr lang="en-GB" sz="3200" b="1" dirty="0"/>
              <a:t>Tree Protection</a:t>
            </a:r>
          </a:p>
        </p:txBody>
      </p:sp>
      <p:sp>
        <p:nvSpPr>
          <p:cNvPr id="3" name="Content Placeholder 2"/>
          <p:cNvSpPr>
            <a:spLocks noGrp="1"/>
          </p:cNvSpPr>
          <p:nvPr>
            <p:ph sz="half" idx="1"/>
          </p:nvPr>
        </p:nvSpPr>
        <p:spPr>
          <a:xfrm>
            <a:off x="457199" y="1600200"/>
            <a:ext cx="4618857" cy="4525963"/>
          </a:xfrm>
          <a:solidFill>
            <a:schemeClr val="bg1"/>
          </a:solidFill>
        </p:spPr>
        <p:txBody>
          <a:bodyPr>
            <a:normAutofit fontScale="47500" lnSpcReduction="20000"/>
          </a:bodyPr>
          <a:lstStyle/>
          <a:p>
            <a:r>
              <a:rPr lang="en-GB" sz="4500" dirty="0"/>
              <a:t>LPA can impose a</a:t>
            </a:r>
            <a:r>
              <a:rPr lang="en-GB" sz="4500" b="1" dirty="0"/>
              <a:t> Tree Preservation Order </a:t>
            </a:r>
            <a:r>
              <a:rPr lang="en-GB" sz="4500" dirty="0"/>
              <a:t>(TPO) to protect trees with special amenity value</a:t>
            </a:r>
          </a:p>
          <a:p>
            <a:r>
              <a:rPr lang="en-GB" sz="4500" dirty="0"/>
              <a:t>TPOs prevent destruction , topping or lopping of trees without prior consent of LPA</a:t>
            </a:r>
          </a:p>
          <a:p>
            <a:r>
              <a:rPr lang="en-GB" sz="4500" dirty="0"/>
              <a:t>TPOs can apply to individual trees, groups of trees or woodlands </a:t>
            </a:r>
          </a:p>
          <a:p>
            <a:r>
              <a:rPr lang="en-GB" sz="4500" dirty="0"/>
              <a:t>There are exemptions for dead , dying or dangerous trees and fruit trees cannot be covered under TPOs</a:t>
            </a:r>
          </a:p>
          <a:p>
            <a:r>
              <a:rPr lang="en-GB" sz="4500" dirty="0"/>
              <a:t>Fines for unauthorised works – can be substantial</a:t>
            </a:r>
          </a:p>
          <a:p>
            <a:endParaRPr lang="en-GB"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292080" y="2708920"/>
            <a:ext cx="3136875" cy="2270968"/>
          </a:xfrm>
        </p:spPr>
      </p:pic>
    </p:spTree>
    <p:extLst>
      <p:ext uri="{BB962C8B-B14F-4D97-AF65-F5344CB8AC3E}">
        <p14:creationId xmlns:p14="http://schemas.microsoft.com/office/powerpoint/2010/main" val="3219430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down)">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down)">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solidFill>
        </p:spPr>
        <p:txBody>
          <a:bodyPr>
            <a:normAutofit/>
          </a:bodyPr>
          <a:lstStyle/>
          <a:p>
            <a:r>
              <a:rPr lang="en-GB" sz="3200" b="1" dirty="0"/>
              <a:t>Ancient Monuments</a:t>
            </a:r>
          </a:p>
        </p:txBody>
      </p:sp>
      <p:sp>
        <p:nvSpPr>
          <p:cNvPr id="3" name="Content Placeholder 2"/>
          <p:cNvSpPr>
            <a:spLocks noGrp="1"/>
          </p:cNvSpPr>
          <p:nvPr>
            <p:ph sz="half" idx="1"/>
          </p:nvPr>
        </p:nvSpPr>
        <p:spPr>
          <a:xfrm>
            <a:off x="457200" y="1600200"/>
            <a:ext cx="4762872" cy="4525963"/>
          </a:xfrm>
          <a:solidFill>
            <a:schemeClr val="bg1"/>
          </a:solidFill>
        </p:spPr>
        <p:txBody>
          <a:bodyPr>
            <a:normAutofit fontScale="77500" lnSpcReduction="20000"/>
          </a:bodyPr>
          <a:lstStyle/>
          <a:p>
            <a:r>
              <a:rPr lang="en-GB" dirty="0">
                <a:latin typeface="Arial" panose="020B0604020202020204" pitchFamily="34" charset="0"/>
                <a:cs typeface="Arial" panose="020B0604020202020204" pitchFamily="34" charset="0"/>
              </a:rPr>
              <a:t>National designation since 1882 for important archaeological sites by Sec. of State for Culture, Media and Sport </a:t>
            </a:r>
          </a:p>
          <a:p>
            <a:r>
              <a:rPr lang="en-GB" dirty="0">
                <a:latin typeface="Arial" panose="020B0604020202020204" pitchFamily="34" charset="0"/>
                <a:cs typeface="Arial" panose="020B0604020202020204" pitchFamily="34" charset="0"/>
              </a:rPr>
              <a:t>Any works involving demolition, removal, alteration or repair to monument need consent from SSCMS</a:t>
            </a:r>
          </a:p>
          <a:p>
            <a:r>
              <a:rPr lang="en-GB" dirty="0">
                <a:latin typeface="Arial" panose="020B0604020202020204" pitchFamily="34" charset="0"/>
                <a:cs typeface="Arial" panose="020B0604020202020204" pitchFamily="34" charset="0"/>
              </a:rPr>
              <a:t>LPAs are consultees only </a:t>
            </a:r>
          </a:p>
          <a:p>
            <a:r>
              <a:rPr lang="en-GB" dirty="0">
                <a:latin typeface="Arial" panose="020B0604020202020204" pitchFamily="34" charset="0"/>
                <a:cs typeface="Arial" panose="020B0604020202020204" pitchFamily="34" charset="0"/>
              </a:rPr>
              <a:t>Over 19,700 Ancient Monuments in England</a:t>
            </a:r>
          </a:p>
          <a:p>
            <a:r>
              <a:rPr lang="en-GB" dirty="0">
                <a:latin typeface="Arial" panose="020B0604020202020204" pitchFamily="34" charset="0"/>
                <a:cs typeface="Arial" panose="020B0604020202020204" pitchFamily="34" charset="0"/>
              </a:rPr>
              <a:t>More info at:</a:t>
            </a:r>
          </a:p>
          <a:p>
            <a:pPr marL="114300" indent="0">
              <a:buNone/>
            </a:pPr>
            <a:r>
              <a:rPr lang="en-GB" dirty="0">
                <a:latin typeface="Arial" panose="020B0604020202020204" pitchFamily="34" charset="0"/>
                <a:cs typeface="Arial" panose="020B0604020202020204" pitchFamily="34" charset="0"/>
                <a:hlinkClick r:id="rId2"/>
              </a:rPr>
              <a:t>http://www.english-heritage.org.uk/caring/listing/scheduled-monuments/</a:t>
            </a:r>
            <a:r>
              <a:rPr lang="en-GB" dirty="0">
                <a:latin typeface="Arial" panose="020B0604020202020204" pitchFamily="34" charset="0"/>
                <a:cs typeface="Arial" panose="020B0604020202020204" pitchFamily="34" charset="0"/>
              </a:rPr>
              <a:t> </a:t>
            </a:r>
          </a:p>
          <a:p>
            <a:endParaRPr lang="en-GB" dirty="0"/>
          </a:p>
        </p:txBody>
      </p:sp>
      <p:pic>
        <p:nvPicPr>
          <p:cNvPr id="6" name="Content Placeholder 5">
            <a:extLst>
              <a:ext uri="{FF2B5EF4-FFF2-40B4-BE49-F238E27FC236}">
                <a16:creationId xmlns:a16="http://schemas.microsoft.com/office/drawing/2014/main" id="{B9DB5B63-96AF-4956-BB96-ACD11895CCBA}"/>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910262" y="2492896"/>
            <a:ext cx="2910210" cy="2520280"/>
          </a:xfrm>
        </p:spPr>
      </p:pic>
    </p:spTree>
    <p:extLst>
      <p:ext uri="{BB962C8B-B14F-4D97-AF65-F5344CB8AC3E}">
        <p14:creationId xmlns:p14="http://schemas.microsoft.com/office/powerpoint/2010/main" val="1929050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GB" b="1" dirty="0"/>
              <a:t>Advertisement Control </a:t>
            </a:r>
          </a:p>
        </p:txBody>
      </p:sp>
      <p:sp>
        <p:nvSpPr>
          <p:cNvPr id="3" name="Content Placeholder 2"/>
          <p:cNvSpPr>
            <a:spLocks noGrp="1"/>
          </p:cNvSpPr>
          <p:nvPr>
            <p:ph sz="half" idx="1"/>
          </p:nvPr>
        </p:nvSpPr>
        <p:spPr/>
        <p:txBody>
          <a:bodyPr>
            <a:normAutofit fontScale="62500" lnSpcReduction="20000"/>
          </a:bodyPr>
          <a:lstStyle/>
          <a:p>
            <a:r>
              <a:rPr lang="en-GB" dirty="0"/>
              <a:t>A separate arm of planning control in the</a:t>
            </a:r>
            <a:r>
              <a:rPr lang="en-GB" b="1" dirty="0"/>
              <a:t> Town &amp; Country Planning (Control of Advertisements) Regulations 2009</a:t>
            </a:r>
            <a:r>
              <a:rPr lang="en-GB" dirty="0"/>
              <a:t> : very detailed and complex</a:t>
            </a:r>
          </a:p>
          <a:p>
            <a:r>
              <a:rPr lang="en-GB" dirty="0"/>
              <a:t>Regulations divide advertisements into three types</a:t>
            </a:r>
          </a:p>
          <a:p>
            <a:pPr marL="571500" indent="-457200"/>
            <a:r>
              <a:rPr lang="en-GB" dirty="0"/>
              <a:t>Adverts that don’t need consent</a:t>
            </a:r>
          </a:p>
          <a:p>
            <a:pPr marL="571500" indent="-457200"/>
            <a:r>
              <a:rPr lang="en-GB" dirty="0"/>
              <a:t>Adverts that have “deemed consent “ within certain  size and height limits</a:t>
            </a:r>
          </a:p>
          <a:p>
            <a:pPr marL="571500" indent="-457200"/>
            <a:r>
              <a:rPr lang="en-GB" dirty="0"/>
              <a:t>Adverts that need “express consent “from the LPA</a:t>
            </a:r>
          </a:p>
          <a:p>
            <a:r>
              <a:rPr lang="en-GB" dirty="0"/>
              <a:t>Control can only exercised in interests of “amenity” and “traffic safety”</a:t>
            </a:r>
          </a:p>
          <a:p>
            <a:r>
              <a:rPr lang="en-GB" dirty="0"/>
              <a:t>Appeals  can be made to Sec. of State for Housing , Communities and Local Government </a:t>
            </a:r>
          </a:p>
          <a:p>
            <a:endParaRPr lang="en-GB" dirty="0"/>
          </a:p>
        </p:txBody>
      </p:sp>
      <p:pic>
        <p:nvPicPr>
          <p:cNvPr id="9" name="Content Placeholder 8">
            <a:extLst>
              <a:ext uri="{FF2B5EF4-FFF2-40B4-BE49-F238E27FC236}">
                <a16:creationId xmlns:a16="http://schemas.microsoft.com/office/drawing/2014/main" id="{5129350D-79B6-4A16-B7B8-10E6FD0CD0DC}"/>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088876" y="1440762"/>
            <a:ext cx="2953772" cy="2132254"/>
          </a:xfrm>
        </p:spPr>
      </p:pic>
    </p:spTree>
    <p:extLst>
      <p:ext uri="{BB962C8B-B14F-4D97-AF65-F5344CB8AC3E}">
        <p14:creationId xmlns:p14="http://schemas.microsoft.com/office/powerpoint/2010/main" val="73090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additive="base">
                                        <p:cTn id="4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60337"/>
            <a:ext cx="8229600" cy="1143000"/>
          </a:xfrm>
          <a:noFill/>
        </p:spPr>
        <p:txBody>
          <a:bodyPr>
            <a:normAutofit/>
          </a:bodyPr>
          <a:lstStyle/>
          <a:p>
            <a:r>
              <a:rPr lang="en-GB" sz="3200" b="1" dirty="0"/>
              <a:t>What decisions can the LPA make?</a:t>
            </a:r>
          </a:p>
        </p:txBody>
      </p:sp>
      <p:sp>
        <p:nvSpPr>
          <p:cNvPr id="3" name="Content Placeholder 2"/>
          <p:cNvSpPr>
            <a:spLocks noGrp="1"/>
          </p:cNvSpPr>
          <p:nvPr>
            <p:ph idx="1"/>
          </p:nvPr>
        </p:nvSpPr>
        <p:spPr/>
        <p:txBody>
          <a:bodyPr>
            <a:normAutofit fontScale="70000" lnSpcReduction="20000"/>
          </a:bodyPr>
          <a:lstStyle/>
          <a:p>
            <a:r>
              <a:rPr lang="en-GB" sz="2300" b="1" dirty="0">
                <a:latin typeface="Arial" panose="020B0604020202020204" pitchFamily="34" charset="0"/>
                <a:cs typeface="Arial" panose="020B0604020202020204" pitchFamily="34" charset="0"/>
              </a:rPr>
              <a:t>Planning permission without conditions </a:t>
            </a:r>
            <a:r>
              <a:rPr lang="en-GB" sz="2300" dirty="0">
                <a:latin typeface="Arial" panose="020B0604020202020204" pitchFamily="34" charset="0"/>
                <a:cs typeface="Arial" panose="020B0604020202020204" pitchFamily="34" charset="0"/>
              </a:rPr>
              <a:t>( this is rare and only with very simple applications)</a:t>
            </a:r>
          </a:p>
          <a:p>
            <a:pPr marL="0" indent="0">
              <a:buNone/>
            </a:pPr>
            <a:endParaRPr lang="en-GB" sz="2300" dirty="0">
              <a:latin typeface="Arial" panose="020B0604020202020204" pitchFamily="34" charset="0"/>
              <a:cs typeface="Arial" panose="020B0604020202020204" pitchFamily="34" charset="0"/>
            </a:endParaRPr>
          </a:p>
          <a:p>
            <a:r>
              <a:rPr lang="en-GB" sz="2300" b="1" dirty="0">
                <a:latin typeface="Arial" panose="020B0604020202020204" pitchFamily="34" charset="0"/>
                <a:cs typeface="Arial" panose="020B0604020202020204" pitchFamily="34" charset="0"/>
              </a:rPr>
              <a:t>Planning permission with conditions**</a:t>
            </a:r>
          </a:p>
          <a:p>
            <a:pPr lvl="1"/>
            <a:r>
              <a:rPr lang="en-GB" sz="2900" dirty="0"/>
              <a:t>a) necessary </a:t>
            </a:r>
            <a:r>
              <a:rPr lang="en-GB" dirty="0"/>
              <a:t>to make the development acceptable in planning terms; </a:t>
            </a:r>
          </a:p>
          <a:p>
            <a:pPr lvl="1"/>
            <a:r>
              <a:rPr lang="en-GB" dirty="0"/>
              <a:t>b) directly related to the development; and</a:t>
            </a:r>
          </a:p>
          <a:p>
            <a:pPr lvl="1"/>
            <a:r>
              <a:rPr lang="en-GB" dirty="0"/>
              <a:t>c) fairly and reasonably related in scale and kind to the development</a:t>
            </a:r>
            <a:r>
              <a:rPr lang="en-GB" sz="2300" dirty="0">
                <a:latin typeface="Arial" panose="020B0604020202020204" pitchFamily="34" charset="0"/>
                <a:cs typeface="Arial" panose="020B0604020202020204" pitchFamily="34" charset="0"/>
              </a:rPr>
              <a:t>    (NPPF paragraph 56)</a:t>
            </a:r>
          </a:p>
          <a:p>
            <a:pPr marL="0" indent="0">
              <a:buNone/>
            </a:pPr>
            <a:r>
              <a:rPr lang="en-GB" sz="2300" dirty="0">
                <a:latin typeface="Arial" panose="020B0604020202020204" pitchFamily="34" charset="0"/>
                <a:cs typeface="Arial" panose="020B0604020202020204" pitchFamily="34" charset="0"/>
              </a:rPr>
              <a:t>    </a:t>
            </a:r>
          </a:p>
          <a:p>
            <a:pPr marL="0" indent="0">
              <a:buNone/>
            </a:pPr>
            <a:r>
              <a:rPr lang="en-GB" sz="2300" dirty="0">
                <a:latin typeface="Arial" panose="020B0604020202020204" pitchFamily="34" charset="0"/>
                <a:cs typeface="Arial" panose="020B0604020202020204" pitchFamily="34" charset="0"/>
              </a:rPr>
              <a:t>	  …..and in some cases also a </a:t>
            </a:r>
            <a:r>
              <a:rPr lang="en-GB" sz="2300" b="1" dirty="0">
                <a:latin typeface="Arial" panose="020B0604020202020204" pitchFamily="34" charset="0"/>
                <a:cs typeface="Arial" panose="020B0604020202020204" pitchFamily="34" charset="0"/>
              </a:rPr>
              <a:t>planning obligation </a:t>
            </a:r>
            <a:r>
              <a:rPr lang="en-GB" sz="2300" dirty="0">
                <a:latin typeface="Arial" panose="020B0604020202020204" pitchFamily="34" charset="0"/>
                <a:cs typeface="Arial" panose="020B0604020202020204" pitchFamily="34" charset="0"/>
              </a:rPr>
              <a:t>( a legal agreement 	between the developer and the LPA that certain actions will be undertaken )</a:t>
            </a:r>
          </a:p>
          <a:p>
            <a:pPr marL="0" indent="0">
              <a:buNone/>
            </a:pPr>
            <a:endParaRPr lang="en-GB" sz="2300" dirty="0">
              <a:latin typeface="Arial" panose="020B0604020202020204" pitchFamily="34" charset="0"/>
              <a:cs typeface="Arial" panose="020B0604020202020204" pitchFamily="34" charset="0"/>
            </a:endParaRPr>
          </a:p>
          <a:p>
            <a:r>
              <a:rPr lang="en-GB" sz="2300" b="1" dirty="0">
                <a:latin typeface="Arial" panose="020B0604020202020204" pitchFamily="34" charset="0"/>
                <a:cs typeface="Arial" panose="020B0604020202020204" pitchFamily="34" charset="0"/>
              </a:rPr>
              <a:t>Refusal of planning permission** </a:t>
            </a:r>
            <a:r>
              <a:rPr lang="en-GB" sz="2300" dirty="0">
                <a:latin typeface="Arial" panose="020B0604020202020204" pitchFamily="34" charset="0"/>
                <a:cs typeface="Arial" panose="020B0604020202020204" pitchFamily="34" charset="0"/>
              </a:rPr>
              <a:t>with reasons</a:t>
            </a:r>
          </a:p>
          <a:p>
            <a:pPr marL="0" indent="0">
              <a:buNone/>
            </a:pPr>
            <a:r>
              <a:rPr lang="en-GB" sz="2300" dirty="0">
                <a:latin typeface="Arial" panose="020B0604020202020204" pitchFamily="34" charset="0"/>
                <a:cs typeface="Arial" panose="020B0604020202020204" pitchFamily="34" charset="0"/>
              </a:rPr>
              <a:t>___________________________________________________________</a:t>
            </a:r>
          </a:p>
          <a:p>
            <a:pPr marL="0" indent="0">
              <a:buNone/>
            </a:pPr>
            <a:endParaRPr lang="en-GB" sz="2300" dirty="0">
              <a:latin typeface="Arial" panose="020B0604020202020204" pitchFamily="34" charset="0"/>
              <a:cs typeface="Arial" panose="020B0604020202020204" pitchFamily="34" charset="0"/>
            </a:endParaRPr>
          </a:p>
          <a:p>
            <a:pPr marL="0" indent="0">
              <a:buNone/>
            </a:pPr>
            <a:r>
              <a:rPr lang="en-GB" sz="2300" dirty="0">
                <a:latin typeface="Arial" panose="020B0604020202020204" pitchFamily="34" charset="0"/>
                <a:cs typeface="Arial" panose="020B0604020202020204" pitchFamily="34" charset="0"/>
              </a:rPr>
              <a:t>** The applicant may </a:t>
            </a:r>
            <a:r>
              <a:rPr lang="en-GB" sz="2300" b="1" dirty="0">
                <a:latin typeface="Arial" panose="020B0604020202020204" pitchFamily="34" charset="0"/>
                <a:cs typeface="Arial" panose="020B0604020202020204" pitchFamily="34" charset="0"/>
              </a:rPr>
              <a:t>appeal</a:t>
            </a:r>
            <a:r>
              <a:rPr lang="en-GB" sz="2300" dirty="0">
                <a:latin typeface="Arial" panose="020B0604020202020204" pitchFamily="34" charset="0"/>
                <a:cs typeface="Arial" panose="020B0604020202020204" pitchFamily="34" charset="0"/>
              </a:rPr>
              <a:t> to the Sec of State if unhappy with these 	outcomes  </a:t>
            </a:r>
          </a:p>
          <a:p>
            <a:endParaRPr lang="en-GB"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31435" y="4888284"/>
            <a:ext cx="1412565" cy="1695078"/>
          </a:xfrm>
          <a:prstGeom prst="rect">
            <a:avLst/>
          </a:prstGeom>
        </p:spPr>
      </p:pic>
    </p:spTree>
    <p:extLst>
      <p:ext uri="{BB962C8B-B14F-4D97-AF65-F5344CB8AC3E}">
        <p14:creationId xmlns:p14="http://schemas.microsoft.com/office/powerpoint/2010/main" val="2750380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1000"/>
                                        <p:tgtEl>
                                          <p:spTgt spid="3">
                                            <p:txEl>
                                              <p:pRg st="5" end="5"/>
                                            </p:txEl>
                                          </p:spTgt>
                                        </p:tgtEl>
                                      </p:cBhvr>
                                    </p:animEffect>
                                    <p:anim calcmode="lin" valueType="num">
                                      <p:cBhvr>
                                        <p:cTn id="3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fade">
                                      <p:cBhvr>
                                        <p:cTn id="43" dur="1000"/>
                                        <p:tgtEl>
                                          <p:spTgt spid="3">
                                            <p:txEl>
                                              <p:pRg st="6" end="6"/>
                                            </p:txEl>
                                          </p:spTgt>
                                        </p:tgtEl>
                                      </p:cBhvr>
                                    </p:animEffect>
                                    <p:anim calcmode="lin" valueType="num">
                                      <p:cBhvr>
                                        <p:cTn id="44"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3">
                                            <p:txEl>
                                              <p:pRg st="7" end="7"/>
                                            </p:txEl>
                                          </p:spTgt>
                                        </p:tgtEl>
                                        <p:attrNameLst>
                                          <p:attrName>style.visibility</p:attrName>
                                        </p:attrNameLst>
                                      </p:cBhvr>
                                      <p:to>
                                        <p:strVal val="visible"/>
                                      </p:to>
                                    </p:set>
                                    <p:animEffect transition="in" filter="fade">
                                      <p:cBhvr>
                                        <p:cTn id="50" dur="1000"/>
                                        <p:tgtEl>
                                          <p:spTgt spid="3">
                                            <p:txEl>
                                              <p:pRg st="7" end="7"/>
                                            </p:txEl>
                                          </p:spTgt>
                                        </p:tgtEl>
                                      </p:cBhvr>
                                    </p:animEffect>
                                    <p:anim calcmode="lin" valueType="num">
                                      <p:cBhvr>
                                        <p:cTn id="51"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nodeType="clickEffect">
                                  <p:stCondLst>
                                    <p:cond delay="0"/>
                                  </p:stCondLst>
                                  <p:childTnLst>
                                    <p:set>
                                      <p:cBhvr>
                                        <p:cTn id="56" dur="1" fill="hold">
                                          <p:stCondLst>
                                            <p:cond delay="0"/>
                                          </p:stCondLst>
                                        </p:cTn>
                                        <p:tgtEl>
                                          <p:spTgt spid="3">
                                            <p:txEl>
                                              <p:pRg st="9" end="9"/>
                                            </p:txEl>
                                          </p:spTgt>
                                        </p:tgtEl>
                                        <p:attrNameLst>
                                          <p:attrName>style.visibility</p:attrName>
                                        </p:attrNameLst>
                                      </p:cBhvr>
                                      <p:to>
                                        <p:strVal val="visible"/>
                                      </p:to>
                                    </p:set>
                                    <p:animEffect transition="in" filter="fade">
                                      <p:cBhvr>
                                        <p:cTn id="57" dur="1000"/>
                                        <p:tgtEl>
                                          <p:spTgt spid="3">
                                            <p:txEl>
                                              <p:pRg st="9" end="9"/>
                                            </p:txEl>
                                          </p:spTgt>
                                        </p:tgtEl>
                                      </p:cBhvr>
                                    </p:animEffect>
                                    <p:anim calcmode="lin" valueType="num">
                                      <p:cBhvr>
                                        <p:cTn id="58"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9"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nodeType="clickEffect">
                                  <p:stCondLst>
                                    <p:cond delay="0"/>
                                  </p:stCondLst>
                                  <p:childTnLst>
                                    <p:set>
                                      <p:cBhvr>
                                        <p:cTn id="63" dur="1" fill="hold">
                                          <p:stCondLst>
                                            <p:cond delay="0"/>
                                          </p:stCondLst>
                                        </p:cTn>
                                        <p:tgtEl>
                                          <p:spTgt spid="3">
                                            <p:txEl>
                                              <p:pRg st="12" end="12"/>
                                            </p:txEl>
                                          </p:spTgt>
                                        </p:tgtEl>
                                        <p:attrNameLst>
                                          <p:attrName>style.visibility</p:attrName>
                                        </p:attrNameLst>
                                      </p:cBhvr>
                                      <p:to>
                                        <p:strVal val="visible"/>
                                      </p:to>
                                    </p:set>
                                    <p:animEffect transition="in" filter="fade">
                                      <p:cBhvr>
                                        <p:cTn id="64" dur="1000"/>
                                        <p:tgtEl>
                                          <p:spTgt spid="3">
                                            <p:txEl>
                                              <p:pRg st="12" end="12"/>
                                            </p:txEl>
                                          </p:spTgt>
                                        </p:tgtEl>
                                      </p:cBhvr>
                                    </p:animEffect>
                                    <p:anim calcmode="lin" valueType="num">
                                      <p:cBhvr>
                                        <p:cTn id="65"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66" dur="1000" fill="hold"/>
                                        <p:tgtEl>
                                          <p:spTgt spid="3">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noFill/>
        </p:spPr>
        <p:txBody>
          <a:bodyPr>
            <a:normAutofit fontScale="90000"/>
          </a:bodyPr>
          <a:lstStyle/>
          <a:p>
            <a:r>
              <a:rPr lang="en-GB" sz="3200" b="1" dirty="0"/>
              <a:t>Section 106 agreements and other planning obligations  and Community infrastructure Levy (CIL) </a:t>
            </a:r>
          </a:p>
        </p:txBody>
      </p:sp>
      <p:sp>
        <p:nvSpPr>
          <p:cNvPr id="6" name="Content Placeholder 5"/>
          <p:cNvSpPr>
            <a:spLocks noGrp="1"/>
          </p:cNvSpPr>
          <p:nvPr>
            <p:ph idx="1"/>
          </p:nvPr>
        </p:nvSpPr>
        <p:spPr/>
        <p:txBody>
          <a:bodyPr>
            <a:normAutofit fontScale="85000" lnSpcReduction="10000"/>
          </a:bodyPr>
          <a:lstStyle/>
          <a:p>
            <a:r>
              <a:rPr lang="en-GB" sz="1800" dirty="0"/>
              <a:t>Section 106 agreements and CIL are all about delivering sustainable development , by ensuring that development is supported by necessary infrastructure and that it operates successfully</a:t>
            </a:r>
          </a:p>
          <a:p>
            <a:r>
              <a:rPr lang="en-GB" sz="1800" dirty="0"/>
              <a:t>Most development is controlled by </a:t>
            </a:r>
            <a:r>
              <a:rPr lang="en-GB" sz="1800" b="1" dirty="0"/>
              <a:t>planning conditions</a:t>
            </a:r>
          </a:p>
          <a:p>
            <a:r>
              <a:rPr lang="en-GB" sz="1800" dirty="0"/>
              <a:t>Where this is not possible there may be a need to consider s.106 or CIL</a:t>
            </a:r>
          </a:p>
          <a:p>
            <a:r>
              <a:rPr lang="en-GB" sz="1800" b="1" dirty="0"/>
              <a:t>Section 106 </a:t>
            </a:r>
            <a:r>
              <a:rPr lang="en-GB" sz="1800" dirty="0"/>
              <a:t>is a legal agreement between developer , local planning authority and other parties to secure certain things to make the development acceptable ( may require the applicant to do things / not do things/ or pay money to enable local authority to do things) </a:t>
            </a:r>
          </a:p>
          <a:p>
            <a:r>
              <a:rPr lang="en-GB" sz="1800" dirty="0"/>
              <a:t>Occasionally a developer may opt to offer a Unilateral Undertaking  (UU)which is a legal promise to provide certain monies for issues related to the development. A UU can be legally enforced.</a:t>
            </a:r>
          </a:p>
          <a:p>
            <a:r>
              <a:rPr lang="en-GB" sz="1800" b="1" dirty="0"/>
              <a:t>CIL </a:t>
            </a:r>
            <a:r>
              <a:rPr lang="en-GB" sz="1800" dirty="0"/>
              <a:t>is a levy on development based on £/m2 of floor space based on a Local Planning Authority charging schedule agreed after extensive research , debate and independent scrutiny </a:t>
            </a:r>
          </a:p>
          <a:p>
            <a:r>
              <a:rPr lang="en-GB" sz="1800" dirty="0"/>
              <a:t>When certain milestones are met CIL funding is gathered from the developer and then allocated to a infrastructure to support new development (15/25% to town/parish councils depending on whether there is a made Neighbourhood Plan in place.) </a:t>
            </a:r>
          </a:p>
          <a:p>
            <a:r>
              <a:rPr lang="en-GB" sz="1800" dirty="0"/>
              <a:t>Section 106 operates alongside CIL for on-site requirements , such as social housing</a:t>
            </a:r>
          </a:p>
          <a:p>
            <a:r>
              <a:rPr lang="en-GB" sz="1800" dirty="0"/>
              <a:t>Further reforms are likely to CIL – watch this space</a:t>
            </a:r>
          </a:p>
        </p:txBody>
      </p:sp>
    </p:spTree>
    <p:extLst>
      <p:ext uri="{BB962C8B-B14F-4D97-AF65-F5344CB8AC3E}">
        <p14:creationId xmlns:p14="http://schemas.microsoft.com/office/powerpoint/2010/main" val="1124310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fade">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fade">
                                      <p:cBhvr>
                                        <p:cTn id="22" dur="500"/>
                                        <p:tgtEl>
                                          <p:spTgt spid="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Effect transition="in" filter="fade">
                                      <p:cBhvr>
                                        <p:cTn id="27" dur="500"/>
                                        <p:tgtEl>
                                          <p:spTgt spid="6">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xEl>
                                              <p:pRg st="4" end="4"/>
                                            </p:txEl>
                                          </p:spTgt>
                                        </p:tgtEl>
                                        <p:attrNameLst>
                                          <p:attrName>style.visibility</p:attrName>
                                        </p:attrNameLst>
                                      </p:cBhvr>
                                      <p:to>
                                        <p:strVal val="visible"/>
                                      </p:to>
                                    </p:set>
                                    <p:animEffect transition="in" filter="fade">
                                      <p:cBhvr>
                                        <p:cTn id="32" dur="500"/>
                                        <p:tgtEl>
                                          <p:spTgt spid="6">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animEffect transition="in" filter="fade">
                                      <p:cBhvr>
                                        <p:cTn id="37" dur="500"/>
                                        <p:tgtEl>
                                          <p:spTgt spid="6">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6">
                                            <p:txEl>
                                              <p:pRg st="6" end="6"/>
                                            </p:txEl>
                                          </p:spTgt>
                                        </p:tgtEl>
                                        <p:attrNameLst>
                                          <p:attrName>style.visibility</p:attrName>
                                        </p:attrNameLst>
                                      </p:cBhvr>
                                      <p:to>
                                        <p:strVal val="visible"/>
                                      </p:to>
                                    </p:set>
                                    <p:animEffect transition="in" filter="fade">
                                      <p:cBhvr>
                                        <p:cTn id="42" dur="500"/>
                                        <p:tgtEl>
                                          <p:spTgt spid="6">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6">
                                            <p:txEl>
                                              <p:pRg st="7" end="7"/>
                                            </p:txEl>
                                          </p:spTgt>
                                        </p:tgtEl>
                                        <p:attrNameLst>
                                          <p:attrName>style.visibility</p:attrName>
                                        </p:attrNameLst>
                                      </p:cBhvr>
                                      <p:to>
                                        <p:strVal val="visible"/>
                                      </p:to>
                                    </p:set>
                                    <p:animEffect transition="in" filter="fade">
                                      <p:cBhvr>
                                        <p:cTn id="47" dur="500"/>
                                        <p:tgtEl>
                                          <p:spTgt spid="6">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6">
                                            <p:txEl>
                                              <p:pRg st="8" end="8"/>
                                            </p:txEl>
                                          </p:spTgt>
                                        </p:tgtEl>
                                        <p:attrNameLst>
                                          <p:attrName>style.visibility</p:attrName>
                                        </p:attrNameLst>
                                      </p:cBhvr>
                                      <p:to>
                                        <p:strVal val="visible"/>
                                      </p:to>
                                    </p:set>
                                    <p:animEffect transition="in" filter="fade">
                                      <p:cBhvr>
                                        <p:cTn id="52" dur="5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ormAutofit/>
          </a:bodyPr>
          <a:lstStyle/>
          <a:p>
            <a:r>
              <a:rPr lang="en-GB" sz="3200" b="1" dirty="0"/>
              <a:t>How to make Parish Council views count on planning applications</a:t>
            </a:r>
          </a:p>
        </p:txBody>
      </p:sp>
      <p:sp>
        <p:nvSpPr>
          <p:cNvPr id="3" name="Content Placeholder 2"/>
          <p:cNvSpPr>
            <a:spLocks noGrp="1"/>
          </p:cNvSpPr>
          <p:nvPr>
            <p:ph idx="1"/>
          </p:nvPr>
        </p:nvSpPr>
        <p:spPr/>
        <p:txBody>
          <a:bodyPr>
            <a:normAutofit fontScale="92500" lnSpcReduction="10000"/>
          </a:bodyPr>
          <a:lstStyle/>
          <a:p>
            <a:r>
              <a:rPr lang="en-GB" sz="2000" dirty="0"/>
              <a:t>Look carefully at all the application documents and make sure you understand what the applicant is proposing. If possible , go and see the site for yourself.</a:t>
            </a:r>
          </a:p>
          <a:p>
            <a:r>
              <a:rPr lang="en-GB" sz="2000" dirty="0"/>
              <a:t>Ask the Clerk to speak to the case officer , if any clarification is required</a:t>
            </a:r>
          </a:p>
          <a:p>
            <a:r>
              <a:rPr lang="en-GB" sz="2000" dirty="0"/>
              <a:t>Consider the proposed development on the basis of relevant planning policies and material planning considerations</a:t>
            </a:r>
          </a:p>
          <a:p>
            <a:r>
              <a:rPr lang="en-GB" sz="2000" dirty="0"/>
              <a:t>Respond to LPA within set timescales : if there is a difficulty , the Clerk should speak to the case officer to see if the time limit can be extended </a:t>
            </a:r>
          </a:p>
          <a:p>
            <a:r>
              <a:rPr lang="en-GB" sz="2000" dirty="0"/>
              <a:t>Make it clear whether the Parish Council :  </a:t>
            </a:r>
          </a:p>
          <a:p>
            <a:pPr marL="0" indent="0">
              <a:buNone/>
            </a:pPr>
            <a:r>
              <a:rPr lang="en-GB" sz="2000" dirty="0"/>
              <a:t>       &gt; has </a:t>
            </a:r>
            <a:r>
              <a:rPr lang="en-GB" sz="2000" b="1" dirty="0"/>
              <a:t>no</a:t>
            </a:r>
            <a:r>
              <a:rPr lang="en-GB" sz="2000" dirty="0"/>
              <a:t> </a:t>
            </a:r>
            <a:r>
              <a:rPr lang="en-GB" sz="2000" b="1" dirty="0"/>
              <a:t>objection or no comments OR</a:t>
            </a:r>
          </a:p>
          <a:p>
            <a:pPr marL="0" indent="0">
              <a:buNone/>
            </a:pPr>
            <a:r>
              <a:rPr lang="en-GB" sz="2000" dirty="0"/>
              <a:t>       &gt; </a:t>
            </a:r>
            <a:r>
              <a:rPr lang="en-GB" sz="2000" b="1" dirty="0"/>
              <a:t>supports</a:t>
            </a:r>
            <a:r>
              <a:rPr lang="en-GB" sz="2000" dirty="0"/>
              <a:t> the application and reasons why </a:t>
            </a:r>
            <a:r>
              <a:rPr lang="en-GB" sz="2000" b="1" dirty="0"/>
              <a:t>OR</a:t>
            </a:r>
          </a:p>
          <a:p>
            <a:pPr marL="0" indent="0">
              <a:buNone/>
            </a:pPr>
            <a:r>
              <a:rPr lang="en-GB" sz="2000" dirty="0"/>
              <a:t>       &gt; </a:t>
            </a:r>
            <a:r>
              <a:rPr lang="en-GB" sz="2000" b="1" dirty="0"/>
              <a:t>objects</a:t>
            </a:r>
            <a:r>
              <a:rPr lang="en-GB" sz="2000" dirty="0"/>
              <a:t> to the application and reasons why</a:t>
            </a:r>
          </a:p>
          <a:p>
            <a:r>
              <a:rPr lang="en-GB" sz="2000" dirty="0"/>
              <a:t>If the Parish Council feels strongly about an application ask your local authority ward member to call it in for determination by Committee, and attend Committee and speak about your support or opposition</a:t>
            </a:r>
          </a:p>
        </p:txBody>
      </p:sp>
    </p:spTree>
    <p:extLst>
      <p:ext uri="{BB962C8B-B14F-4D97-AF65-F5344CB8AC3E}">
        <p14:creationId xmlns:p14="http://schemas.microsoft.com/office/powerpoint/2010/main" val="2258547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 calcmode="lin" valueType="num">
                                      <p:cBhvr additive="base">
                                        <p:cTn id="4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6" end="6"/>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3">
                                            <p:txEl>
                                              <p:pRg st="7" end="7"/>
                                            </p:txEl>
                                          </p:spTgt>
                                        </p:tgtEl>
                                        <p:attrNameLst>
                                          <p:attrName>style.visibility</p:attrName>
                                        </p:attrNameLst>
                                      </p:cBhvr>
                                      <p:to>
                                        <p:strVal val="visible"/>
                                      </p:to>
                                    </p:set>
                                    <p:anim calcmode="lin" valueType="num">
                                      <p:cBhvr additive="base">
                                        <p:cTn id="5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3">
                                            <p:txEl>
                                              <p:pRg st="8" end="8"/>
                                            </p:txEl>
                                          </p:spTgt>
                                        </p:tgtEl>
                                        <p:attrNameLst>
                                          <p:attrName>style.visibility</p:attrName>
                                        </p:attrNameLst>
                                      </p:cBhvr>
                                      <p:to>
                                        <p:strVal val="visible"/>
                                      </p:to>
                                    </p:set>
                                    <p:anim calcmode="lin" valueType="num">
                                      <p:cBhvr additive="base">
                                        <p:cTn id="5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ormAutofit/>
          </a:bodyPr>
          <a:lstStyle/>
          <a:p>
            <a:r>
              <a:rPr lang="en-GB" sz="3200" b="1" dirty="0"/>
              <a:t>What if it goes the other way … ? </a:t>
            </a:r>
          </a:p>
        </p:txBody>
      </p:sp>
      <p:sp>
        <p:nvSpPr>
          <p:cNvPr id="3" name="Content Placeholder 2"/>
          <p:cNvSpPr>
            <a:spLocks noGrp="1"/>
          </p:cNvSpPr>
          <p:nvPr>
            <p:ph idx="1"/>
          </p:nvPr>
        </p:nvSpPr>
        <p:spPr/>
        <p:txBody>
          <a:bodyPr>
            <a:normAutofit/>
          </a:bodyPr>
          <a:lstStyle/>
          <a:p>
            <a:pPr marL="0" indent="0">
              <a:buNone/>
            </a:pPr>
            <a:r>
              <a:rPr lang="en-GB" sz="1800" b="1" dirty="0"/>
              <a:t>Sometimes,  the LPA may arrive at a decision different to the Town/Parish Council view . There may be good reasons for this:</a:t>
            </a:r>
          </a:p>
          <a:p>
            <a:r>
              <a:rPr lang="en-GB" sz="1800" dirty="0"/>
              <a:t>The Town/Parish Council is consulted early in the process before views are available from key consultees , neighbours etc. However , these will be available to LPA  when they are making a decision </a:t>
            </a:r>
          </a:p>
          <a:p>
            <a:r>
              <a:rPr lang="en-GB" sz="1800" dirty="0"/>
              <a:t>LPA may have negotiated changes to the submitted application , imposed planning conditions or secured a legal agreement  to overcome particular problems</a:t>
            </a:r>
          </a:p>
          <a:p>
            <a:r>
              <a:rPr lang="en-GB" sz="1800" dirty="0"/>
              <a:t>LPA has the benefit of advice from professional planning and legal officers</a:t>
            </a:r>
          </a:p>
          <a:p>
            <a:r>
              <a:rPr lang="en-GB" sz="1800" dirty="0"/>
              <a:t>The Parish Council may have taken into account non-material considerations in coming to a view, or suggested reasons for refusal or conditions that cannot be sustained ( often the case on highway matters)</a:t>
            </a:r>
          </a:p>
          <a:p>
            <a:r>
              <a:rPr lang="en-GB" sz="1800" dirty="0"/>
              <a:t>If there are persistent problems , or particular issues , talk to LPA</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5616" y="5531673"/>
            <a:ext cx="7128792" cy="920726"/>
          </a:xfrm>
          <a:prstGeom prst="rect">
            <a:avLst/>
          </a:prstGeom>
        </p:spPr>
      </p:pic>
    </p:spTree>
    <p:extLst>
      <p:ext uri="{BB962C8B-B14F-4D97-AF65-F5344CB8AC3E}">
        <p14:creationId xmlns:p14="http://schemas.microsoft.com/office/powerpoint/2010/main" val="2704580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calcmode="lin" valueType="num">
                                      <p:cBhvr additive="base">
                                        <p:cTn id="2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ormAutofit/>
          </a:bodyPr>
          <a:lstStyle/>
          <a:p>
            <a:r>
              <a:rPr lang="en-GB" sz="3600" b="1" dirty="0"/>
              <a:t>The main players in the planning system </a:t>
            </a:r>
          </a:p>
        </p:txBody>
      </p:sp>
      <p:sp>
        <p:nvSpPr>
          <p:cNvPr id="3" name="Content Placeholder 2"/>
          <p:cNvSpPr>
            <a:spLocks noGrp="1"/>
          </p:cNvSpPr>
          <p:nvPr>
            <p:ph idx="1"/>
          </p:nvPr>
        </p:nvSpPr>
        <p:spPr/>
        <p:txBody>
          <a:bodyPr>
            <a:normAutofit/>
          </a:bodyPr>
          <a:lstStyle/>
          <a:p>
            <a:pPr marL="0" indent="0" algn="ctr">
              <a:buNone/>
            </a:pPr>
            <a:r>
              <a:rPr lang="en-GB" sz="2400" b="1" dirty="0"/>
              <a:t>The Secretary of State for Levelling Up, Housing and Communities</a:t>
            </a:r>
          </a:p>
          <a:p>
            <a:r>
              <a:rPr lang="en-GB" sz="1800" dirty="0"/>
              <a:t>Has ultimate responsibility for the planning system in England </a:t>
            </a:r>
          </a:p>
          <a:p>
            <a:r>
              <a:rPr lang="en-GB" sz="1800" dirty="0"/>
              <a:t>Current The Secretary of State is </a:t>
            </a:r>
            <a:r>
              <a:rPr lang="en-GB" sz="1800" b="1" dirty="0"/>
              <a:t>Michael Gove</a:t>
            </a:r>
            <a:endParaRPr lang="en-GB" sz="1800" dirty="0"/>
          </a:p>
          <a:p>
            <a:r>
              <a:rPr lang="en-GB" sz="1800" dirty="0"/>
              <a:t>Promotes new planning legislation in UK Parliament</a:t>
            </a:r>
          </a:p>
          <a:p>
            <a:r>
              <a:rPr lang="en-GB" sz="1800" dirty="0"/>
              <a:t>Prepares, amends and publishes National Planning Policy Framework (NPPF)</a:t>
            </a:r>
          </a:p>
          <a:p>
            <a:r>
              <a:rPr lang="en-GB" sz="1800" dirty="0"/>
              <a:t>Considers and if necessary  intervenes in local plans</a:t>
            </a:r>
          </a:p>
          <a:p>
            <a:r>
              <a:rPr lang="en-GB" sz="1800" dirty="0"/>
              <a:t>Considers planning applications for major national infrastructure and “call in” applications from LPAs</a:t>
            </a:r>
          </a:p>
          <a:p>
            <a:r>
              <a:rPr lang="en-GB" sz="1800" dirty="0"/>
              <a:t>Determines planning appeals -majority are delegated to the </a:t>
            </a:r>
            <a:r>
              <a:rPr lang="en-GB" sz="1800" b="1" dirty="0"/>
              <a:t>Planning Inspectorate</a:t>
            </a:r>
            <a:endParaRPr lang="en-GB" sz="1800" dirty="0"/>
          </a:p>
          <a:p>
            <a:r>
              <a:rPr lang="en-GB" sz="1800" dirty="0"/>
              <a:t>Considers various statutory notices referred to him by local authorities   </a:t>
            </a:r>
          </a:p>
          <a:p>
            <a:pPr marL="0" indent="0">
              <a:buNone/>
            </a:pPr>
            <a:endParaRPr lang="en-GB" sz="1800" dirty="0"/>
          </a:p>
          <a:p>
            <a:pPr marL="0" indent="0">
              <a:buNone/>
            </a:pPr>
            <a:endParaRPr lang="en-GB" sz="1800" dirty="0"/>
          </a:p>
        </p:txBody>
      </p:sp>
      <p:pic>
        <p:nvPicPr>
          <p:cNvPr id="5" name="Picture 4" descr="A person wearing glasses and a suit&#10;&#10;Description automatically generated with medium confidence">
            <a:extLst>
              <a:ext uri="{FF2B5EF4-FFF2-40B4-BE49-F238E27FC236}">
                <a16:creationId xmlns:a16="http://schemas.microsoft.com/office/drawing/2014/main" id="{FB95AD8D-4A33-4DDD-B0CB-60F67C7CDA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1916832"/>
            <a:ext cx="915566" cy="1220755"/>
          </a:xfrm>
          <a:prstGeom prst="rect">
            <a:avLst/>
          </a:prstGeom>
        </p:spPr>
      </p:pic>
    </p:spTree>
    <p:extLst>
      <p:ext uri="{BB962C8B-B14F-4D97-AF65-F5344CB8AC3E}">
        <p14:creationId xmlns:p14="http://schemas.microsoft.com/office/powerpoint/2010/main" val="4101439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5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fade">
                                      <p:cBhvr>
                                        <p:cTn id="47" dur="500"/>
                                        <p:tgtEl>
                                          <p:spTgt spid="3">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8" end="8"/>
                                            </p:txEl>
                                          </p:spTgt>
                                        </p:tgtEl>
                                        <p:attrNameLst>
                                          <p:attrName>style.visibility</p:attrName>
                                        </p:attrNameLst>
                                      </p:cBhvr>
                                      <p:to>
                                        <p:strVal val="visible"/>
                                      </p:to>
                                    </p:set>
                                    <p:animEffect transition="in" filter="fade">
                                      <p:cBhvr>
                                        <p:cTn id="5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ormAutofit/>
          </a:bodyPr>
          <a:lstStyle/>
          <a:p>
            <a:r>
              <a:rPr lang="en-GB" sz="3200" b="1" dirty="0"/>
              <a:t>So It’s a No then – </a:t>
            </a:r>
            <a:br>
              <a:rPr lang="en-GB" sz="3200" b="1" dirty="0"/>
            </a:br>
            <a:r>
              <a:rPr lang="en-GB" sz="3200" b="1" dirty="0"/>
              <a:t>Planning Appeals</a:t>
            </a:r>
          </a:p>
        </p:txBody>
      </p:sp>
      <p:sp>
        <p:nvSpPr>
          <p:cNvPr id="3" name="Content Placeholder 2"/>
          <p:cNvSpPr>
            <a:spLocks noGrp="1"/>
          </p:cNvSpPr>
          <p:nvPr>
            <p:ph idx="1"/>
          </p:nvPr>
        </p:nvSpPr>
        <p:spPr>
          <a:xfrm>
            <a:off x="433858" y="1916832"/>
            <a:ext cx="8229600" cy="4525963"/>
          </a:xfrm>
        </p:spPr>
        <p:txBody>
          <a:bodyPr>
            <a:normAutofit fontScale="85000" lnSpcReduction="20000"/>
          </a:bodyPr>
          <a:lstStyle/>
          <a:p>
            <a:pPr marL="450850">
              <a:buSzPct val="45000"/>
              <a:tabLst>
                <a:tab pos="723900" algn="l"/>
                <a:tab pos="1447800" algn="l"/>
                <a:tab pos="2171700" algn="l"/>
                <a:tab pos="2895600" algn="l"/>
                <a:tab pos="3619500" algn="l"/>
                <a:tab pos="4343400" algn="l"/>
                <a:tab pos="5065713" algn="l"/>
                <a:tab pos="5791200" algn="l"/>
                <a:tab pos="6515100" algn="l"/>
                <a:tab pos="7237413" algn="l"/>
                <a:tab pos="7961313" algn="l"/>
                <a:tab pos="8686800" algn="l"/>
              </a:tabLst>
            </a:pPr>
            <a:r>
              <a:rPr lang="en-GB" altLang="en-US" sz="2000" dirty="0"/>
              <a:t>Appeals can be made against refusal , or imposition of  conditions, or refusal of ‘prior approvals.’</a:t>
            </a:r>
          </a:p>
          <a:p>
            <a:pPr marL="450850">
              <a:buClr>
                <a:srgbClr val="E6E6FF"/>
              </a:buClr>
              <a:buSzPct val="45000"/>
              <a:tabLst>
                <a:tab pos="723900" algn="l"/>
                <a:tab pos="1447800" algn="l"/>
                <a:tab pos="2171700" algn="l"/>
                <a:tab pos="2895600" algn="l"/>
                <a:tab pos="3619500" algn="l"/>
                <a:tab pos="4343400" algn="l"/>
                <a:tab pos="5065713" algn="l"/>
                <a:tab pos="5791200" algn="l"/>
                <a:tab pos="6515100" algn="l"/>
                <a:tab pos="7237413" algn="l"/>
                <a:tab pos="7961313" algn="l"/>
                <a:tab pos="8686800" algn="l"/>
              </a:tabLst>
            </a:pPr>
            <a:r>
              <a:rPr lang="en-GB" altLang="en-US" sz="2000" dirty="0"/>
              <a:t>There are </a:t>
            </a:r>
            <a:r>
              <a:rPr lang="en-GB" altLang="en-US" sz="2000" b="1" dirty="0"/>
              <a:t>three different types of appeal format </a:t>
            </a:r>
            <a:r>
              <a:rPr lang="en-GB" altLang="en-US" sz="2000" dirty="0"/>
              <a:t>:</a:t>
            </a:r>
          </a:p>
          <a:p>
            <a:pPr marL="450850">
              <a:buClr>
                <a:srgbClr val="E6E6FF"/>
              </a:buClr>
              <a:buSzPct val="45000"/>
              <a:tabLst>
                <a:tab pos="723900" algn="l"/>
                <a:tab pos="1447800" algn="l"/>
                <a:tab pos="2171700" algn="l"/>
                <a:tab pos="2895600" algn="l"/>
                <a:tab pos="3619500" algn="l"/>
                <a:tab pos="4343400" algn="l"/>
                <a:tab pos="5065713" algn="l"/>
                <a:tab pos="5791200" algn="l"/>
                <a:tab pos="6515100" algn="l"/>
                <a:tab pos="7237413" algn="l"/>
                <a:tab pos="7961313" algn="l"/>
                <a:tab pos="8686800" algn="l"/>
              </a:tabLst>
            </a:pPr>
            <a:endParaRPr lang="en-GB" altLang="en-US" sz="2000" dirty="0"/>
          </a:p>
          <a:p>
            <a:pPr marL="107950" indent="0">
              <a:buClr>
                <a:srgbClr val="E6E6FF"/>
              </a:buClr>
              <a:buSzPct val="45000"/>
              <a:buNone/>
              <a:tabLst>
                <a:tab pos="723900" algn="l"/>
                <a:tab pos="1447800" algn="l"/>
                <a:tab pos="2171700" algn="l"/>
                <a:tab pos="2895600" algn="l"/>
                <a:tab pos="3619500" algn="l"/>
                <a:tab pos="4343400" algn="l"/>
                <a:tab pos="5065713" algn="l"/>
                <a:tab pos="5791200" algn="l"/>
                <a:tab pos="6515100" algn="l"/>
                <a:tab pos="7237413" algn="l"/>
                <a:tab pos="7961313" algn="l"/>
                <a:tab pos="8686800" algn="l"/>
              </a:tabLst>
            </a:pPr>
            <a:r>
              <a:rPr lang="en-GB" altLang="en-US" sz="2000" dirty="0"/>
              <a:t>      &gt; </a:t>
            </a:r>
            <a:r>
              <a:rPr lang="en-GB" altLang="en-US" sz="2000" b="1" dirty="0"/>
              <a:t>Written representation </a:t>
            </a:r>
            <a:r>
              <a:rPr lang="en-GB" altLang="en-US" sz="2000" dirty="0"/>
              <a:t>(including householder) : an exchange of 	written 	representations by the appellant , LPA and other interested parties </a:t>
            </a:r>
          </a:p>
          <a:p>
            <a:pPr marL="107950" indent="0">
              <a:buClr>
                <a:srgbClr val="E6E6FF"/>
              </a:buClr>
              <a:buSzPct val="45000"/>
              <a:buNone/>
              <a:tabLst>
                <a:tab pos="723900" algn="l"/>
                <a:tab pos="1447800" algn="l"/>
                <a:tab pos="2171700" algn="l"/>
                <a:tab pos="2895600" algn="l"/>
                <a:tab pos="3619500" algn="l"/>
                <a:tab pos="4343400" algn="l"/>
                <a:tab pos="5065713" algn="l"/>
                <a:tab pos="5791200" algn="l"/>
                <a:tab pos="6515100" algn="l"/>
                <a:tab pos="7237413" algn="l"/>
                <a:tab pos="7961313" algn="l"/>
                <a:tab pos="8686800" algn="l"/>
              </a:tabLst>
            </a:pPr>
            <a:r>
              <a:rPr lang="en-GB" altLang="en-US" sz="2000" dirty="0"/>
              <a:t>      &gt; </a:t>
            </a:r>
            <a:r>
              <a:rPr lang="en-GB" altLang="en-US" sz="2000" b="1" dirty="0"/>
              <a:t>Informal Hearing: </a:t>
            </a:r>
            <a:r>
              <a:rPr lang="en-GB" altLang="en-US" sz="2000" dirty="0"/>
              <a:t>a structured discussion led by a Government Inspector 	who sets 	out the key issues in the case </a:t>
            </a:r>
          </a:p>
          <a:p>
            <a:pPr marL="107950" indent="0">
              <a:buClr>
                <a:srgbClr val="E6E6FF"/>
              </a:buClr>
              <a:buSzPct val="45000"/>
              <a:buNone/>
              <a:tabLst>
                <a:tab pos="723900" algn="l"/>
                <a:tab pos="1447800" algn="l"/>
                <a:tab pos="2171700" algn="l"/>
                <a:tab pos="2895600" algn="l"/>
                <a:tab pos="3619500" algn="l"/>
                <a:tab pos="4343400" algn="l"/>
                <a:tab pos="5065713" algn="l"/>
                <a:tab pos="5791200" algn="l"/>
                <a:tab pos="6515100" algn="l"/>
                <a:tab pos="7237413" algn="l"/>
                <a:tab pos="7961313" algn="l"/>
                <a:tab pos="8686800" algn="l"/>
              </a:tabLst>
            </a:pPr>
            <a:r>
              <a:rPr lang="en-GB" altLang="en-US" sz="2000" b="1" dirty="0"/>
              <a:t>      &gt; Public Inquiry : </a:t>
            </a:r>
            <a:r>
              <a:rPr lang="en-GB" altLang="en-US" sz="2000" dirty="0"/>
              <a:t>a formal event involving presentation of cases by lawyers , 	presentation of evidence by professional and other witnesses  and cross- 	examination by opposing lawyers and the Inspector</a:t>
            </a:r>
          </a:p>
          <a:p>
            <a:pPr marL="107950" indent="0">
              <a:buClr>
                <a:srgbClr val="E6E6FF"/>
              </a:buClr>
              <a:buSzPct val="45000"/>
              <a:buNone/>
              <a:tabLst>
                <a:tab pos="723900" algn="l"/>
                <a:tab pos="1447800" algn="l"/>
                <a:tab pos="2171700" algn="l"/>
                <a:tab pos="2895600" algn="l"/>
                <a:tab pos="3619500" algn="l"/>
                <a:tab pos="4343400" algn="l"/>
                <a:tab pos="5065713" algn="l"/>
                <a:tab pos="5791200" algn="l"/>
                <a:tab pos="6515100" algn="l"/>
                <a:tab pos="7237413" algn="l"/>
                <a:tab pos="7961313" algn="l"/>
                <a:tab pos="8686800" algn="l"/>
              </a:tabLst>
            </a:pPr>
            <a:endParaRPr lang="en-GB" altLang="en-US" sz="2000" dirty="0"/>
          </a:p>
          <a:p>
            <a:pPr marL="450850">
              <a:buClr>
                <a:srgbClr val="E6E6FF"/>
              </a:buClr>
              <a:buSzPct val="45000"/>
              <a:tabLst>
                <a:tab pos="723900" algn="l"/>
                <a:tab pos="1447800" algn="l"/>
                <a:tab pos="2171700" algn="l"/>
                <a:tab pos="2895600" algn="l"/>
                <a:tab pos="3619500" algn="l"/>
                <a:tab pos="4343400" algn="l"/>
                <a:tab pos="5065713" algn="l"/>
                <a:tab pos="5791200" algn="l"/>
                <a:tab pos="6515100" algn="l"/>
                <a:tab pos="7237413" algn="l"/>
                <a:tab pos="7961313" algn="l"/>
                <a:tab pos="8686800" algn="l"/>
              </a:tabLst>
            </a:pPr>
            <a:r>
              <a:rPr lang="en-GB" altLang="en-US" sz="2000" dirty="0"/>
              <a:t>The Inspector will visit the site ( sometimes “accompanied” , sometimes not)</a:t>
            </a:r>
          </a:p>
          <a:p>
            <a:pPr marL="450850">
              <a:buClr>
                <a:srgbClr val="E6E6FF"/>
              </a:buClr>
              <a:buSzPct val="45000"/>
              <a:tabLst>
                <a:tab pos="723900" algn="l"/>
                <a:tab pos="1447800" algn="l"/>
                <a:tab pos="2171700" algn="l"/>
                <a:tab pos="2895600" algn="l"/>
                <a:tab pos="3619500" algn="l"/>
                <a:tab pos="4343400" algn="l"/>
                <a:tab pos="5065713" algn="l"/>
                <a:tab pos="5791200" algn="l"/>
                <a:tab pos="6515100" algn="l"/>
                <a:tab pos="7237413" algn="l"/>
                <a:tab pos="7961313" algn="l"/>
                <a:tab pos="8686800" algn="l"/>
              </a:tabLst>
            </a:pPr>
            <a:endParaRPr lang="en-GB" altLang="en-US" sz="2000" dirty="0"/>
          </a:p>
          <a:p>
            <a:pPr marL="450850">
              <a:buClr>
                <a:srgbClr val="E6E6FF"/>
              </a:buClr>
              <a:buSzPct val="45000"/>
              <a:tabLst>
                <a:tab pos="723900" algn="l"/>
                <a:tab pos="1447800" algn="l"/>
                <a:tab pos="2171700" algn="l"/>
                <a:tab pos="2895600" algn="l"/>
                <a:tab pos="3619500" algn="l"/>
                <a:tab pos="4343400" algn="l"/>
                <a:tab pos="5065713" algn="l"/>
                <a:tab pos="5791200" algn="l"/>
                <a:tab pos="6515100" algn="l"/>
                <a:tab pos="7237413" algn="l"/>
                <a:tab pos="7961313" algn="l"/>
                <a:tab pos="8686800" algn="l"/>
              </a:tabLst>
            </a:pPr>
            <a:r>
              <a:rPr lang="en-GB" altLang="en-US" sz="2000" b="1" dirty="0"/>
              <a:t>There are no 'third party' rights of appeal </a:t>
            </a:r>
            <a:r>
              <a:rPr lang="en-GB" altLang="en-US" sz="2000" dirty="0"/>
              <a:t>in England even if residents etc. aggrieved by grant of permission</a:t>
            </a:r>
          </a:p>
          <a:p>
            <a:pPr marL="450850">
              <a:buClr>
                <a:srgbClr val="E6E6FF"/>
              </a:buClr>
              <a:buSzPct val="45000"/>
              <a:tabLst>
                <a:tab pos="723900" algn="l"/>
                <a:tab pos="1447800" algn="l"/>
                <a:tab pos="2171700" algn="l"/>
                <a:tab pos="2895600" algn="l"/>
                <a:tab pos="3619500" algn="l"/>
                <a:tab pos="4343400" algn="l"/>
                <a:tab pos="5065713" algn="l"/>
                <a:tab pos="5791200" algn="l"/>
                <a:tab pos="6515100" algn="l"/>
                <a:tab pos="7237413" algn="l"/>
                <a:tab pos="7961313" algn="l"/>
                <a:tab pos="8686800" algn="l"/>
              </a:tabLst>
            </a:pPr>
            <a:r>
              <a:rPr lang="en-GB" altLang="en-US" sz="2000" dirty="0"/>
              <a:t>Town/Parish Councils will be consulted and may take part in hearings or inquiries</a:t>
            </a:r>
          </a:p>
          <a:p>
            <a:pPr marL="450850">
              <a:buClr>
                <a:srgbClr val="E6E6FF"/>
              </a:buClr>
              <a:buSzPct val="45000"/>
              <a:tabLst>
                <a:tab pos="723900" algn="l"/>
                <a:tab pos="1447800" algn="l"/>
                <a:tab pos="2171700" algn="l"/>
                <a:tab pos="2895600" algn="l"/>
                <a:tab pos="3619500" algn="l"/>
                <a:tab pos="4343400" algn="l"/>
                <a:tab pos="5065713" algn="l"/>
                <a:tab pos="5791200" algn="l"/>
                <a:tab pos="6515100" algn="l"/>
                <a:tab pos="7237413" algn="l"/>
                <a:tab pos="7961313" algn="l"/>
                <a:tab pos="8686800" algn="l"/>
              </a:tabLst>
            </a:pPr>
            <a:r>
              <a:rPr lang="en-GB" altLang="en-US" sz="2000" dirty="0"/>
              <a:t>Normally , all parties bear their own costs </a:t>
            </a:r>
          </a:p>
          <a:p>
            <a:endParaRPr lang="en-GB" dirty="0"/>
          </a:p>
        </p:txBody>
      </p:sp>
      <p:pic>
        <p:nvPicPr>
          <p:cNvPr id="1026" name="Picture 2" descr="The Planning Inspectorate | LinkedIn">
            <a:extLst>
              <a:ext uri="{FF2B5EF4-FFF2-40B4-BE49-F238E27FC236}">
                <a16:creationId xmlns:a16="http://schemas.microsoft.com/office/drawing/2014/main" id="{999E4CF5-2632-48BC-BCDF-45A139DC5F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20272" y="0"/>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2539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additive="base">
                                        <p:cTn id="3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 calcmode="lin" valueType="num">
                                      <p:cBhvr additive="base">
                                        <p:cTn id="3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3">
                                            <p:txEl>
                                              <p:pRg st="9" end="9"/>
                                            </p:txEl>
                                          </p:spTgt>
                                        </p:tgtEl>
                                        <p:attrNameLst>
                                          <p:attrName>style.visibility</p:attrName>
                                        </p:attrNameLst>
                                      </p:cBhvr>
                                      <p:to>
                                        <p:strVal val="visible"/>
                                      </p:to>
                                    </p:set>
                                    <p:anim calcmode="lin" valueType="num">
                                      <p:cBhvr additive="base">
                                        <p:cTn id="4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9" end="9"/>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3">
                                            <p:txEl>
                                              <p:pRg st="10" end="10"/>
                                            </p:txEl>
                                          </p:spTgt>
                                        </p:tgtEl>
                                        <p:attrNameLst>
                                          <p:attrName>style.visibility</p:attrName>
                                        </p:attrNameLst>
                                      </p:cBhvr>
                                      <p:to>
                                        <p:strVal val="visible"/>
                                      </p:to>
                                    </p:set>
                                    <p:anim calcmode="lin" valueType="num">
                                      <p:cBhvr additive="base">
                                        <p:cTn id="49"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3">
                                            <p:txEl>
                                              <p:pRg st="11" end="11"/>
                                            </p:txEl>
                                          </p:spTgt>
                                        </p:tgtEl>
                                        <p:attrNameLst>
                                          <p:attrName>style.visibility</p:attrName>
                                        </p:attrNameLst>
                                      </p:cBhvr>
                                      <p:to>
                                        <p:strVal val="visible"/>
                                      </p:to>
                                    </p:set>
                                    <p:anim calcmode="lin" valueType="num">
                                      <p:cBhvr additive="base">
                                        <p:cTn id="53"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229600" cy="1143000"/>
          </a:xfrm>
          <a:solidFill>
            <a:schemeClr val="bg1"/>
          </a:solidFill>
        </p:spPr>
        <p:txBody>
          <a:bodyPr>
            <a:normAutofit/>
          </a:bodyPr>
          <a:lstStyle/>
          <a:p>
            <a:r>
              <a:rPr lang="en-GB" sz="3200" b="1" dirty="0"/>
              <a:t>The appeal process</a:t>
            </a:r>
          </a:p>
        </p:txBody>
      </p:sp>
      <p:sp>
        <p:nvSpPr>
          <p:cNvPr id="3" name="Content Placeholder 2"/>
          <p:cNvSpPr>
            <a:spLocks noGrp="1"/>
          </p:cNvSpPr>
          <p:nvPr>
            <p:ph idx="1"/>
          </p:nvPr>
        </p:nvSpPr>
        <p:spPr/>
        <p:txBody>
          <a:bodyPr>
            <a:normAutofit/>
          </a:bodyPr>
          <a:lstStyle/>
          <a:p>
            <a:r>
              <a:rPr lang="en-GB" sz="2000" dirty="0"/>
              <a:t>The process is managed by the Planning Inspectorate based in Bristol , who set firm deadlines for submission of material </a:t>
            </a:r>
          </a:p>
          <a:p>
            <a:r>
              <a:rPr lang="en-GB" sz="2000" dirty="0"/>
              <a:t>Process depends on format selected : The Planning Inspectorate decides the appropriate format appropriate to the case.</a:t>
            </a:r>
          </a:p>
          <a:p>
            <a:r>
              <a:rPr lang="en-GB" sz="2000" dirty="0"/>
              <a:t>Large and complex cases may go to Public Inquiry</a:t>
            </a:r>
          </a:p>
          <a:p>
            <a:r>
              <a:rPr lang="en-GB" sz="2000" dirty="0"/>
              <a:t>A written decision usually released by the Inspectorate (“allow” = grant permission / “dismiss” = refusal) , who have their own performance standards , although a few decisions are made direct by Ministers</a:t>
            </a:r>
          </a:p>
          <a:p>
            <a:r>
              <a:rPr lang="en-GB" sz="2000" dirty="0"/>
              <a:t>Costs can be awarded in the event of unreasonable behaviour, but this is rare </a:t>
            </a:r>
          </a:p>
          <a:p>
            <a:r>
              <a:rPr lang="en-GB" sz="2000" dirty="0"/>
              <a:t>Waiting times for appeals are now extremely long – on average an enforcement appeal hearing takes 172 weeks!</a:t>
            </a:r>
          </a:p>
          <a:p>
            <a:pPr marL="0" indent="0">
              <a:buNone/>
            </a:pPr>
            <a:endParaRPr lang="en-GB" sz="20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64288" y="73228"/>
            <a:ext cx="1788371" cy="1339552"/>
          </a:xfrm>
          <a:prstGeom prst="rect">
            <a:avLst/>
          </a:prstGeom>
        </p:spPr>
      </p:pic>
    </p:spTree>
    <p:extLst>
      <p:ext uri="{BB962C8B-B14F-4D97-AF65-F5344CB8AC3E}">
        <p14:creationId xmlns:p14="http://schemas.microsoft.com/office/powerpoint/2010/main" val="3743724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1000"/>
                                        <p:tgtEl>
                                          <p:spTgt spid="3">
                                            <p:txEl>
                                              <p:pRg st="1" end="1"/>
                                            </p:txEl>
                                          </p:spTgt>
                                        </p:tgtEl>
                                      </p:cBhvr>
                                    </p:animEffect>
                                    <p:anim calcmode="lin" valueType="num">
                                      <p:cBhvr>
                                        <p:cTn id="1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1000"/>
                                        <p:tgtEl>
                                          <p:spTgt spid="3">
                                            <p:txEl>
                                              <p:pRg st="2" end="2"/>
                                            </p:txEl>
                                          </p:spTgt>
                                        </p:tgtEl>
                                      </p:cBhvr>
                                    </p:animEffect>
                                    <p:anim calcmode="lin" valueType="num">
                                      <p:cBhvr>
                                        <p:cTn id="2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5"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1000"/>
                                        <p:tgtEl>
                                          <p:spTgt spid="3">
                                            <p:txEl>
                                              <p:pRg st="4" end="4"/>
                                            </p:txEl>
                                          </p:spTgt>
                                        </p:tgtEl>
                                      </p:cBhvr>
                                    </p:animEffect>
                                    <p:anim calcmode="lin" valueType="num">
                                      <p:cBhvr>
                                        <p:cTn id="3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fade">
                                      <p:cBhvr>
                                        <p:cTn id="38" dur="1000"/>
                                        <p:tgtEl>
                                          <p:spTgt spid="3">
                                            <p:txEl>
                                              <p:pRg st="5" end="5"/>
                                            </p:txEl>
                                          </p:spTgt>
                                        </p:tgtEl>
                                      </p:cBhvr>
                                    </p:animEffect>
                                    <p:anim calcmode="lin" valueType="num">
                                      <p:cBhvr>
                                        <p:cTn id="3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EF330F-58F7-413A-830B-D523C20286B2}"/>
              </a:ext>
            </a:extLst>
          </p:cNvPr>
          <p:cNvSpPr>
            <a:spLocks noGrp="1"/>
          </p:cNvSpPr>
          <p:nvPr>
            <p:ph type="title"/>
          </p:nvPr>
        </p:nvSpPr>
        <p:spPr/>
        <p:txBody>
          <a:bodyPr>
            <a:normAutofit fontScale="90000"/>
          </a:bodyPr>
          <a:lstStyle/>
          <a:p>
            <a:r>
              <a:rPr lang="en-GB" dirty="0"/>
              <a:t>What is the value of Town or Parish Council involvement?</a:t>
            </a:r>
          </a:p>
        </p:txBody>
      </p:sp>
      <p:sp>
        <p:nvSpPr>
          <p:cNvPr id="3" name="Content Placeholder 2">
            <a:extLst>
              <a:ext uri="{FF2B5EF4-FFF2-40B4-BE49-F238E27FC236}">
                <a16:creationId xmlns:a16="http://schemas.microsoft.com/office/drawing/2014/main" id="{8B4D5E01-2F11-46BD-BA34-C68732E92A57}"/>
              </a:ext>
            </a:extLst>
          </p:cNvPr>
          <p:cNvSpPr>
            <a:spLocks noGrp="1"/>
          </p:cNvSpPr>
          <p:nvPr>
            <p:ph idx="1"/>
          </p:nvPr>
        </p:nvSpPr>
        <p:spPr/>
        <p:txBody>
          <a:bodyPr>
            <a:normAutofit fontScale="92500" lnSpcReduction="20000"/>
          </a:bodyPr>
          <a:lstStyle/>
          <a:p>
            <a:r>
              <a:rPr lang="en-GB" dirty="0"/>
              <a:t>Voice of the local community</a:t>
            </a:r>
          </a:p>
          <a:p>
            <a:r>
              <a:rPr lang="en-GB" dirty="0"/>
              <a:t>Proven local knowledge</a:t>
            </a:r>
          </a:p>
          <a:p>
            <a:r>
              <a:rPr lang="en-GB" dirty="0"/>
              <a:t>Able to raise areas of concern of the local community</a:t>
            </a:r>
          </a:p>
          <a:p>
            <a:r>
              <a:rPr lang="en-GB" dirty="0"/>
              <a:t>Town or Parish Councils inform the debate and add value to the process</a:t>
            </a:r>
          </a:p>
          <a:p>
            <a:r>
              <a:rPr lang="en-GB" dirty="0"/>
              <a:t>Parish Councils are able to make developers aware of the community needs arising from development and negotiate on behalf of the community</a:t>
            </a:r>
          </a:p>
        </p:txBody>
      </p:sp>
    </p:spTree>
    <p:extLst>
      <p:ext uri="{BB962C8B-B14F-4D97-AF65-F5344CB8AC3E}">
        <p14:creationId xmlns:p14="http://schemas.microsoft.com/office/powerpoint/2010/main" val="1013750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000"/>
                                        <p:tgtEl>
                                          <p:spTgt spid="3">
                                            <p:txEl>
                                              <p:pRg st="4" end="4"/>
                                            </p:txEl>
                                          </p:spTgt>
                                        </p:tgtEl>
                                      </p:cBhvr>
                                    </p:animEffect>
                                    <p:anim calcmode="lin" valueType="num">
                                      <p:cBhvr>
                                        <p:cTn id="4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A98B12E-6983-4FAF-A992-F1291D52EAC3}"/>
              </a:ext>
            </a:extLst>
          </p:cNvPr>
          <p:cNvSpPr>
            <a:spLocks noGrp="1"/>
          </p:cNvSpPr>
          <p:nvPr>
            <p:ph type="title"/>
          </p:nvPr>
        </p:nvSpPr>
        <p:spPr>
          <a:xfrm>
            <a:off x="457200" y="160337"/>
            <a:ext cx="8229600" cy="1143000"/>
          </a:xfrm>
        </p:spPr>
        <p:txBody>
          <a:bodyPr/>
          <a:lstStyle/>
          <a:p>
            <a:r>
              <a:rPr lang="en-GB" dirty="0"/>
              <a:t>Making the recommendation</a:t>
            </a:r>
          </a:p>
        </p:txBody>
      </p:sp>
      <p:sp>
        <p:nvSpPr>
          <p:cNvPr id="5" name="Content Placeholder 4">
            <a:extLst>
              <a:ext uri="{FF2B5EF4-FFF2-40B4-BE49-F238E27FC236}">
                <a16:creationId xmlns:a16="http://schemas.microsoft.com/office/drawing/2014/main" id="{1802D864-0F22-4B29-AA2E-89B7CC7416E3}"/>
              </a:ext>
            </a:extLst>
          </p:cNvPr>
          <p:cNvSpPr>
            <a:spLocks noGrp="1"/>
          </p:cNvSpPr>
          <p:nvPr>
            <p:ph idx="1"/>
          </p:nvPr>
        </p:nvSpPr>
        <p:spPr/>
        <p:txBody>
          <a:bodyPr>
            <a:normAutofit fontScale="77500" lnSpcReduction="20000"/>
          </a:bodyPr>
          <a:lstStyle/>
          <a:p>
            <a:r>
              <a:rPr lang="en-GB" dirty="0"/>
              <a:t>Points to think about:-</a:t>
            </a:r>
          </a:p>
          <a:p>
            <a:pPr lvl="1"/>
            <a:r>
              <a:rPr lang="en-GB" dirty="0"/>
              <a:t>Are we being reasonable?</a:t>
            </a:r>
          </a:p>
          <a:p>
            <a:pPr lvl="1"/>
            <a:r>
              <a:rPr lang="en-GB" dirty="0"/>
              <a:t>Are we biased against the developer or the development?</a:t>
            </a:r>
          </a:p>
          <a:p>
            <a:pPr lvl="1"/>
            <a:r>
              <a:rPr lang="en-GB" dirty="0"/>
              <a:t>Are there any precedents from previous appeal decisions on the site</a:t>
            </a:r>
          </a:p>
          <a:p>
            <a:pPr lvl="1"/>
            <a:r>
              <a:rPr lang="en-GB" dirty="0"/>
              <a:t>Are we making consistent decisions?</a:t>
            </a:r>
          </a:p>
          <a:p>
            <a:pPr lvl="1"/>
            <a:r>
              <a:rPr lang="en-GB" dirty="0"/>
              <a:t>What evidence are we basing our decision on?</a:t>
            </a:r>
          </a:p>
          <a:p>
            <a:pPr lvl="1"/>
            <a:r>
              <a:rPr lang="en-GB" dirty="0"/>
              <a:t>Have we taken into account all of the material considerations?</a:t>
            </a:r>
          </a:p>
          <a:p>
            <a:pPr lvl="1"/>
            <a:r>
              <a:rPr lang="en-GB" dirty="0"/>
              <a:t>Is there clear policy support for our recommendation?</a:t>
            </a:r>
          </a:p>
          <a:p>
            <a:pPr lvl="1"/>
            <a:r>
              <a:rPr lang="en-GB" dirty="0"/>
              <a:t>Have we given appropriate weight to the material considerations</a:t>
            </a:r>
          </a:p>
          <a:p>
            <a:pPr lvl="1"/>
            <a:r>
              <a:rPr lang="en-GB" dirty="0"/>
              <a:t>What harm do we think might be caused?</a:t>
            </a:r>
          </a:p>
          <a:p>
            <a:pPr lvl="1"/>
            <a:r>
              <a:rPr lang="en-GB" dirty="0"/>
              <a:t>Would conditions make the development acceptable?</a:t>
            </a:r>
          </a:p>
          <a:p>
            <a:pPr lvl="1"/>
            <a:endParaRPr lang="en-GB" dirty="0"/>
          </a:p>
        </p:txBody>
      </p:sp>
    </p:spTree>
    <p:extLst>
      <p:ext uri="{BB962C8B-B14F-4D97-AF65-F5344CB8AC3E}">
        <p14:creationId xmlns:p14="http://schemas.microsoft.com/office/powerpoint/2010/main" val="4160081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fade">
                                      <p:cBhvr>
                                        <p:cTn id="13" dur="1000"/>
                                        <p:tgtEl>
                                          <p:spTgt spid="5">
                                            <p:txEl>
                                              <p:pRg st="0" end="0"/>
                                            </p:txEl>
                                          </p:spTgt>
                                        </p:tgtEl>
                                      </p:cBhvr>
                                    </p:animEffect>
                                    <p:anim calcmode="lin" valueType="num">
                                      <p:cBhvr>
                                        <p:cTn id="14"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Effect transition="in" filter="fade">
                                      <p:cBhvr>
                                        <p:cTn id="20" dur="1000"/>
                                        <p:tgtEl>
                                          <p:spTgt spid="5">
                                            <p:txEl>
                                              <p:pRg st="1" end="1"/>
                                            </p:txEl>
                                          </p:spTgt>
                                        </p:tgtEl>
                                      </p:cBhvr>
                                    </p:animEffect>
                                    <p:anim calcmode="lin" valueType="num">
                                      <p:cBhvr>
                                        <p:cTn id="21"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5">
                                            <p:txEl>
                                              <p:pRg st="1" end="1"/>
                                            </p:txEl>
                                          </p:spTgt>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Effect transition="in" filter="fade">
                                      <p:cBhvr>
                                        <p:cTn id="25" dur="1000"/>
                                        <p:tgtEl>
                                          <p:spTgt spid="5">
                                            <p:txEl>
                                              <p:pRg st="2" end="2"/>
                                            </p:txEl>
                                          </p:spTgt>
                                        </p:tgtEl>
                                      </p:cBhvr>
                                    </p:animEffect>
                                    <p:anim calcmode="lin" valueType="num">
                                      <p:cBhvr>
                                        <p:cTn id="26"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5">
                                            <p:txEl>
                                              <p:pRg st="2" end="2"/>
                                            </p:txEl>
                                          </p:spTgt>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5">
                                            <p:txEl>
                                              <p:pRg st="3" end="3"/>
                                            </p:txEl>
                                          </p:spTgt>
                                        </p:tgtEl>
                                        <p:attrNameLst>
                                          <p:attrName>style.visibility</p:attrName>
                                        </p:attrNameLst>
                                      </p:cBhvr>
                                      <p:to>
                                        <p:strVal val="visible"/>
                                      </p:to>
                                    </p:set>
                                    <p:animEffect transition="in" filter="fade">
                                      <p:cBhvr>
                                        <p:cTn id="30" dur="1000"/>
                                        <p:tgtEl>
                                          <p:spTgt spid="5">
                                            <p:txEl>
                                              <p:pRg st="3" end="3"/>
                                            </p:txEl>
                                          </p:spTgt>
                                        </p:tgtEl>
                                      </p:cBhvr>
                                    </p:animEffect>
                                    <p:anim calcmode="lin" valueType="num">
                                      <p:cBhvr>
                                        <p:cTn id="31"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2" dur="1000" fill="hold"/>
                                        <p:tgtEl>
                                          <p:spTgt spid="5">
                                            <p:txEl>
                                              <p:pRg st="3" end="3"/>
                                            </p:txEl>
                                          </p:spTgt>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5">
                                            <p:txEl>
                                              <p:pRg st="5" end="5"/>
                                            </p:txEl>
                                          </p:spTgt>
                                        </p:tgtEl>
                                        <p:attrNameLst>
                                          <p:attrName>style.visibility</p:attrName>
                                        </p:attrNameLst>
                                      </p:cBhvr>
                                      <p:to>
                                        <p:strVal val="visible"/>
                                      </p:to>
                                    </p:set>
                                    <p:animEffect transition="in" filter="fade">
                                      <p:cBhvr>
                                        <p:cTn id="40" dur="1000"/>
                                        <p:tgtEl>
                                          <p:spTgt spid="5">
                                            <p:txEl>
                                              <p:pRg st="5" end="5"/>
                                            </p:txEl>
                                          </p:spTgt>
                                        </p:tgtEl>
                                      </p:cBhvr>
                                    </p:animEffect>
                                    <p:anim calcmode="lin" valueType="num">
                                      <p:cBhvr>
                                        <p:cTn id="41"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42" dur="1000" fill="hold"/>
                                        <p:tgtEl>
                                          <p:spTgt spid="5">
                                            <p:txEl>
                                              <p:pRg st="5" end="5"/>
                                            </p:txEl>
                                          </p:spTgt>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5">
                                            <p:txEl>
                                              <p:pRg st="6" end="6"/>
                                            </p:txEl>
                                          </p:spTgt>
                                        </p:tgtEl>
                                        <p:attrNameLst>
                                          <p:attrName>style.visibility</p:attrName>
                                        </p:attrNameLst>
                                      </p:cBhvr>
                                      <p:to>
                                        <p:strVal val="visible"/>
                                      </p:to>
                                    </p:set>
                                    <p:animEffect transition="in" filter="fade">
                                      <p:cBhvr>
                                        <p:cTn id="45" dur="1000"/>
                                        <p:tgtEl>
                                          <p:spTgt spid="5">
                                            <p:txEl>
                                              <p:pRg st="6" end="6"/>
                                            </p:txEl>
                                          </p:spTgt>
                                        </p:tgtEl>
                                      </p:cBhvr>
                                    </p:animEffect>
                                    <p:anim calcmode="lin" valueType="num">
                                      <p:cBhvr>
                                        <p:cTn id="46"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7" dur="1000" fill="hold"/>
                                        <p:tgtEl>
                                          <p:spTgt spid="5">
                                            <p:txEl>
                                              <p:pRg st="6" end="6"/>
                                            </p:txEl>
                                          </p:spTgt>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5">
                                            <p:txEl>
                                              <p:pRg st="7" end="7"/>
                                            </p:txEl>
                                          </p:spTgt>
                                        </p:tgtEl>
                                        <p:attrNameLst>
                                          <p:attrName>style.visibility</p:attrName>
                                        </p:attrNameLst>
                                      </p:cBhvr>
                                      <p:to>
                                        <p:strVal val="visible"/>
                                      </p:to>
                                    </p:set>
                                    <p:animEffect transition="in" filter="fade">
                                      <p:cBhvr>
                                        <p:cTn id="50" dur="1000"/>
                                        <p:tgtEl>
                                          <p:spTgt spid="5">
                                            <p:txEl>
                                              <p:pRg st="7" end="7"/>
                                            </p:txEl>
                                          </p:spTgt>
                                        </p:tgtEl>
                                      </p:cBhvr>
                                    </p:animEffect>
                                    <p:anim calcmode="lin" valueType="num">
                                      <p:cBhvr>
                                        <p:cTn id="51" dur="1000" fill="hold"/>
                                        <p:tgtEl>
                                          <p:spTgt spid="5">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5">
                                            <p:txEl>
                                              <p:pRg st="7" end="7"/>
                                            </p:txEl>
                                          </p:spTgt>
                                        </p:tgtEl>
                                        <p:attrNameLst>
                                          <p:attrName>ppt_y</p:attrName>
                                        </p:attrNameLst>
                                      </p:cBhvr>
                                      <p:tavLst>
                                        <p:tav tm="0">
                                          <p:val>
                                            <p:strVal val="#ppt_y+.1"/>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5">
                                            <p:txEl>
                                              <p:pRg st="8" end="8"/>
                                            </p:txEl>
                                          </p:spTgt>
                                        </p:tgtEl>
                                        <p:attrNameLst>
                                          <p:attrName>style.visibility</p:attrName>
                                        </p:attrNameLst>
                                      </p:cBhvr>
                                      <p:to>
                                        <p:strVal val="visible"/>
                                      </p:to>
                                    </p:set>
                                    <p:animEffect transition="in" filter="fade">
                                      <p:cBhvr>
                                        <p:cTn id="55" dur="1000"/>
                                        <p:tgtEl>
                                          <p:spTgt spid="5">
                                            <p:txEl>
                                              <p:pRg st="8" end="8"/>
                                            </p:txEl>
                                          </p:spTgt>
                                        </p:tgtEl>
                                      </p:cBhvr>
                                    </p:animEffect>
                                    <p:anim calcmode="lin" valueType="num">
                                      <p:cBhvr>
                                        <p:cTn id="56" dur="1000" fill="hold"/>
                                        <p:tgtEl>
                                          <p:spTgt spid="5">
                                            <p:txEl>
                                              <p:pRg st="8" end="8"/>
                                            </p:txEl>
                                          </p:spTgt>
                                        </p:tgtEl>
                                        <p:attrNameLst>
                                          <p:attrName>ppt_x</p:attrName>
                                        </p:attrNameLst>
                                      </p:cBhvr>
                                      <p:tavLst>
                                        <p:tav tm="0">
                                          <p:val>
                                            <p:strVal val="#ppt_x"/>
                                          </p:val>
                                        </p:tav>
                                        <p:tav tm="100000">
                                          <p:val>
                                            <p:strVal val="#ppt_x"/>
                                          </p:val>
                                        </p:tav>
                                      </p:tavLst>
                                    </p:anim>
                                    <p:anim calcmode="lin" valueType="num">
                                      <p:cBhvr>
                                        <p:cTn id="57" dur="1000" fill="hold"/>
                                        <p:tgtEl>
                                          <p:spTgt spid="5">
                                            <p:txEl>
                                              <p:pRg st="8" end="8"/>
                                            </p:txEl>
                                          </p:spTgt>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5">
                                            <p:txEl>
                                              <p:pRg st="9" end="9"/>
                                            </p:txEl>
                                          </p:spTgt>
                                        </p:tgtEl>
                                        <p:attrNameLst>
                                          <p:attrName>style.visibility</p:attrName>
                                        </p:attrNameLst>
                                      </p:cBhvr>
                                      <p:to>
                                        <p:strVal val="visible"/>
                                      </p:to>
                                    </p:set>
                                    <p:animEffect transition="in" filter="fade">
                                      <p:cBhvr>
                                        <p:cTn id="60" dur="1000"/>
                                        <p:tgtEl>
                                          <p:spTgt spid="5">
                                            <p:txEl>
                                              <p:pRg st="9" end="9"/>
                                            </p:txEl>
                                          </p:spTgt>
                                        </p:tgtEl>
                                      </p:cBhvr>
                                    </p:animEffect>
                                    <p:anim calcmode="lin" valueType="num">
                                      <p:cBhvr>
                                        <p:cTn id="61" dur="1000" fill="hold"/>
                                        <p:tgtEl>
                                          <p:spTgt spid="5">
                                            <p:txEl>
                                              <p:pRg st="9" end="9"/>
                                            </p:txEl>
                                          </p:spTgt>
                                        </p:tgtEl>
                                        <p:attrNameLst>
                                          <p:attrName>ppt_x</p:attrName>
                                        </p:attrNameLst>
                                      </p:cBhvr>
                                      <p:tavLst>
                                        <p:tav tm="0">
                                          <p:val>
                                            <p:strVal val="#ppt_x"/>
                                          </p:val>
                                        </p:tav>
                                        <p:tav tm="100000">
                                          <p:val>
                                            <p:strVal val="#ppt_x"/>
                                          </p:val>
                                        </p:tav>
                                      </p:tavLst>
                                    </p:anim>
                                    <p:anim calcmode="lin" valueType="num">
                                      <p:cBhvr>
                                        <p:cTn id="62" dur="1000" fill="hold"/>
                                        <p:tgtEl>
                                          <p:spTgt spid="5">
                                            <p:txEl>
                                              <p:pRg st="9" end="9"/>
                                            </p:txEl>
                                          </p:spTgt>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5">
                                            <p:txEl>
                                              <p:pRg st="10" end="10"/>
                                            </p:txEl>
                                          </p:spTgt>
                                        </p:tgtEl>
                                        <p:attrNameLst>
                                          <p:attrName>style.visibility</p:attrName>
                                        </p:attrNameLst>
                                      </p:cBhvr>
                                      <p:to>
                                        <p:strVal val="visible"/>
                                      </p:to>
                                    </p:set>
                                    <p:animEffect transition="in" filter="fade">
                                      <p:cBhvr>
                                        <p:cTn id="65" dur="1000"/>
                                        <p:tgtEl>
                                          <p:spTgt spid="5">
                                            <p:txEl>
                                              <p:pRg st="10" end="10"/>
                                            </p:txEl>
                                          </p:spTgt>
                                        </p:tgtEl>
                                      </p:cBhvr>
                                    </p:animEffect>
                                    <p:anim calcmode="lin" valueType="num">
                                      <p:cBhvr>
                                        <p:cTn id="66" dur="1000" fill="hold"/>
                                        <p:tgtEl>
                                          <p:spTgt spid="5">
                                            <p:txEl>
                                              <p:pRg st="10" end="10"/>
                                            </p:txEl>
                                          </p:spTgt>
                                        </p:tgtEl>
                                        <p:attrNameLst>
                                          <p:attrName>ppt_x</p:attrName>
                                        </p:attrNameLst>
                                      </p:cBhvr>
                                      <p:tavLst>
                                        <p:tav tm="0">
                                          <p:val>
                                            <p:strVal val="#ppt_x"/>
                                          </p:val>
                                        </p:tav>
                                        <p:tav tm="100000">
                                          <p:val>
                                            <p:strVal val="#ppt_x"/>
                                          </p:val>
                                        </p:tav>
                                      </p:tavLst>
                                    </p:anim>
                                    <p:anim calcmode="lin" valueType="num">
                                      <p:cBhvr>
                                        <p:cTn id="67" dur="1000" fill="hold"/>
                                        <p:tgtEl>
                                          <p:spTgt spid="5">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9EA725-CCB7-47D9-B405-B835372C8C0F}"/>
              </a:ext>
            </a:extLst>
          </p:cNvPr>
          <p:cNvSpPr>
            <a:spLocks noGrp="1"/>
          </p:cNvSpPr>
          <p:nvPr>
            <p:ph type="title"/>
          </p:nvPr>
        </p:nvSpPr>
        <p:spPr/>
        <p:txBody>
          <a:bodyPr>
            <a:normAutofit fontScale="90000"/>
          </a:bodyPr>
          <a:lstStyle/>
          <a:p>
            <a:r>
              <a:rPr lang="en-GB" dirty="0"/>
              <a:t>Reasons for recommending support</a:t>
            </a:r>
          </a:p>
        </p:txBody>
      </p:sp>
      <p:sp>
        <p:nvSpPr>
          <p:cNvPr id="3" name="Content Placeholder 2">
            <a:extLst>
              <a:ext uri="{FF2B5EF4-FFF2-40B4-BE49-F238E27FC236}">
                <a16:creationId xmlns:a16="http://schemas.microsoft.com/office/drawing/2014/main" id="{601B3F5F-E211-490B-8B3E-7B768C17047A}"/>
              </a:ext>
            </a:extLst>
          </p:cNvPr>
          <p:cNvSpPr>
            <a:spLocks noGrp="1"/>
          </p:cNvSpPr>
          <p:nvPr>
            <p:ph idx="1"/>
          </p:nvPr>
        </p:nvSpPr>
        <p:spPr/>
        <p:txBody>
          <a:bodyPr/>
          <a:lstStyle/>
          <a:p>
            <a:r>
              <a:rPr lang="en-GB" dirty="0"/>
              <a:t>Why are we supporting the application?</a:t>
            </a:r>
          </a:p>
          <a:p>
            <a:pPr lvl="1"/>
            <a:r>
              <a:rPr lang="en-GB" dirty="0"/>
              <a:t>Does it meet an objective from the NDP or other parts of the development plan</a:t>
            </a:r>
          </a:p>
          <a:p>
            <a:pPr lvl="1"/>
            <a:r>
              <a:rPr lang="en-GB" dirty="0"/>
              <a:t>What benefit do we think the development will bring</a:t>
            </a:r>
          </a:p>
          <a:p>
            <a:pPr lvl="1"/>
            <a:r>
              <a:rPr lang="en-GB" dirty="0"/>
              <a:t>Do we have sound planning reasons to support the application?</a:t>
            </a:r>
          </a:p>
          <a:p>
            <a:r>
              <a:rPr lang="en-GB" dirty="0"/>
              <a:t>State clearly what our reasons are for the decision</a:t>
            </a:r>
          </a:p>
          <a:p>
            <a:endParaRPr lang="en-GB" dirty="0"/>
          </a:p>
        </p:txBody>
      </p:sp>
    </p:spTree>
    <p:extLst>
      <p:ext uri="{BB962C8B-B14F-4D97-AF65-F5344CB8AC3E}">
        <p14:creationId xmlns:p14="http://schemas.microsoft.com/office/powerpoint/2010/main" val="2549484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1000"/>
                                        <p:tgtEl>
                                          <p:spTgt spid="3">
                                            <p:txEl>
                                              <p:pRg st="1" end="1"/>
                                            </p:txEl>
                                          </p:spTgt>
                                        </p:tgtEl>
                                      </p:cBhvr>
                                    </p:animEffect>
                                    <p:anim calcmode="lin" valueType="num">
                                      <p:cBhvr>
                                        <p:cTn id="2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1000"/>
                                        <p:tgtEl>
                                          <p:spTgt spid="3">
                                            <p:txEl>
                                              <p:pRg st="2" end="2"/>
                                            </p:txEl>
                                          </p:spTgt>
                                        </p:tgtEl>
                                      </p:cBhvr>
                                    </p:animEffect>
                                    <p:anim calcmode="lin" valueType="num">
                                      <p:cBhvr>
                                        <p:cTn id="2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fade">
                                      <p:cBhvr>
                                        <p:cTn id="34" dur="1000"/>
                                        <p:tgtEl>
                                          <p:spTgt spid="3">
                                            <p:txEl>
                                              <p:pRg st="3" end="3"/>
                                            </p:txEl>
                                          </p:spTgt>
                                        </p:tgtEl>
                                      </p:cBhvr>
                                    </p:animEffect>
                                    <p:anim calcmode="lin" valueType="num">
                                      <p:cBhvr>
                                        <p:cTn id="3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animEffect transition="in" filter="fade">
                                      <p:cBhvr>
                                        <p:cTn id="41" dur="1000"/>
                                        <p:tgtEl>
                                          <p:spTgt spid="3">
                                            <p:txEl>
                                              <p:pRg st="4" end="4"/>
                                            </p:txEl>
                                          </p:spTgt>
                                        </p:tgtEl>
                                      </p:cBhvr>
                                    </p:animEffect>
                                    <p:anim calcmode="lin" valueType="num">
                                      <p:cBhvr>
                                        <p:cTn id="4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2FB1BD-E846-4340-A42F-C23153140A9C}"/>
              </a:ext>
            </a:extLst>
          </p:cNvPr>
          <p:cNvSpPr>
            <a:spLocks noGrp="1"/>
          </p:cNvSpPr>
          <p:nvPr>
            <p:ph type="title"/>
          </p:nvPr>
        </p:nvSpPr>
        <p:spPr>
          <a:xfrm>
            <a:off x="451338" y="517281"/>
            <a:ext cx="8229600" cy="1055077"/>
          </a:xfrm>
        </p:spPr>
        <p:txBody>
          <a:bodyPr/>
          <a:lstStyle/>
          <a:p>
            <a:pPr>
              <a:defRPr/>
            </a:pPr>
            <a:r>
              <a:rPr lang="en-GB" dirty="0"/>
              <a:t>Reasons for recommending refusal </a:t>
            </a:r>
          </a:p>
        </p:txBody>
      </p:sp>
      <p:sp>
        <p:nvSpPr>
          <p:cNvPr id="3" name="Content Placeholder 2">
            <a:extLst>
              <a:ext uri="{FF2B5EF4-FFF2-40B4-BE49-F238E27FC236}">
                <a16:creationId xmlns:a16="http://schemas.microsoft.com/office/drawing/2014/main" id="{4A638166-2A33-46E4-8CD8-0C5F92624875}"/>
              </a:ext>
            </a:extLst>
          </p:cNvPr>
          <p:cNvSpPr>
            <a:spLocks noGrp="1"/>
          </p:cNvSpPr>
          <p:nvPr>
            <p:ph idx="1"/>
          </p:nvPr>
        </p:nvSpPr>
        <p:spPr>
          <a:xfrm>
            <a:off x="517282" y="1502020"/>
            <a:ext cx="8752742" cy="4416669"/>
          </a:xfrm>
        </p:spPr>
        <p:txBody>
          <a:bodyPr>
            <a:normAutofit/>
          </a:bodyPr>
          <a:lstStyle/>
          <a:p>
            <a:pPr>
              <a:lnSpc>
                <a:spcPct val="90000"/>
              </a:lnSpc>
              <a:defRPr/>
            </a:pPr>
            <a:r>
              <a:rPr lang="en-US" kern="1200" dirty="0">
                <a:solidFill>
                  <a:prstClr val="black"/>
                </a:solidFill>
              </a:rPr>
              <a:t>If we decide that we cannot support the application and want to recommend refusal we must make sure that our reasons are:</a:t>
            </a:r>
          </a:p>
          <a:p>
            <a:pPr lvl="1">
              <a:lnSpc>
                <a:spcPct val="90000"/>
              </a:lnSpc>
              <a:defRPr/>
            </a:pPr>
            <a:r>
              <a:rPr lang="en-US" kern="1200" dirty="0">
                <a:solidFill>
                  <a:prstClr val="black"/>
                </a:solidFill>
              </a:rPr>
              <a:t>Based on accurate information and understanding</a:t>
            </a:r>
          </a:p>
          <a:p>
            <a:pPr lvl="1">
              <a:lnSpc>
                <a:spcPct val="90000"/>
              </a:lnSpc>
              <a:defRPr/>
            </a:pPr>
            <a:r>
              <a:rPr lang="en-US" kern="1200" dirty="0">
                <a:solidFill>
                  <a:prstClr val="black"/>
                </a:solidFill>
              </a:rPr>
              <a:t>Are directly related to the development proposal</a:t>
            </a:r>
          </a:p>
          <a:p>
            <a:pPr lvl="1">
              <a:lnSpc>
                <a:spcPct val="90000"/>
              </a:lnSpc>
              <a:defRPr/>
            </a:pPr>
            <a:r>
              <a:rPr lang="en-US" kern="1200" dirty="0">
                <a:solidFill>
                  <a:prstClr val="black"/>
                </a:solidFill>
              </a:rPr>
              <a:t>Have had proper regard to the development plan</a:t>
            </a:r>
          </a:p>
          <a:p>
            <a:pPr lvl="1">
              <a:lnSpc>
                <a:spcPct val="90000"/>
              </a:lnSpc>
              <a:defRPr/>
            </a:pPr>
            <a:r>
              <a:rPr lang="en-US" kern="1200" dirty="0">
                <a:solidFill>
                  <a:prstClr val="black"/>
                </a:solidFill>
              </a:rPr>
              <a:t>Relate to material considerations</a:t>
            </a:r>
          </a:p>
          <a:p>
            <a:pPr marL="0" indent="0">
              <a:lnSpc>
                <a:spcPct val="90000"/>
              </a:lnSpc>
              <a:buNone/>
              <a:defRPr/>
            </a:pPr>
            <a:endParaRPr lang="en-US" kern="1200" dirty="0">
              <a:solidFill>
                <a:prstClr val="black"/>
              </a:solidFill>
            </a:endParaRPr>
          </a:p>
          <a:p>
            <a:pPr>
              <a:defRPr/>
            </a:pP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1000"/>
                                        <p:tgtEl>
                                          <p:spTgt spid="3">
                                            <p:txEl>
                                              <p:pRg st="1" end="1"/>
                                            </p:txEl>
                                          </p:spTgt>
                                        </p:tgtEl>
                                      </p:cBhvr>
                                    </p:animEffect>
                                    <p:anim calcmode="lin" valueType="num">
                                      <p:cBhvr>
                                        <p:cTn id="1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1000"/>
                                        <p:tgtEl>
                                          <p:spTgt spid="3">
                                            <p:txEl>
                                              <p:pRg st="2" end="2"/>
                                            </p:txEl>
                                          </p:spTgt>
                                        </p:tgtEl>
                                      </p:cBhvr>
                                    </p:animEffect>
                                    <p:anim calcmode="lin" valueType="num">
                                      <p:cBhvr>
                                        <p:cTn id="2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fade">
                                      <p:cBhvr>
                                        <p:cTn id="32" dur="1000"/>
                                        <p:tgtEl>
                                          <p:spTgt spid="3">
                                            <p:txEl>
                                              <p:pRg st="3" end="3"/>
                                            </p:txEl>
                                          </p:spTgt>
                                        </p:tgtEl>
                                      </p:cBhvr>
                                    </p:animEffect>
                                    <p:anim calcmode="lin" valueType="num">
                                      <p:cBhvr>
                                        <p:cTn id="3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Effect transition="in" filter="fade">
                                      <p:cBhvr>
                                        <p:cTn id="39" dur="1000"/>
                                        <p:tgtEl>
                                          <p:spTgt spid="3">
                                            <p:txEl>
                                              <p:pRg st="4" end="4"/>
                                            </p:txEl>
                                          </p:spTgt>
                                        </p:tgtEl>
                                      </p:cBhvr>
                                    </p:animEffect>
                                    <p:anim calcmode="lin" valueType="num">
                                      <p:cBhvr>
                                        <p:cTn id="4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11A2BB0-F06E-4BF1-8094-08D170551D2F}"/>
              </a:ext>
            </a:extLst>
          </p:cNvPr>
          <p:cNvSpPr>
            <a:spLocks noGrp="1"/>
          </p:cNvSpPr>
          <p:nvPr>
            <p:ph type="title"/>
          </p:nvPr>
        </p:nvSpPr>
        <p:spPr/>
        <p:txBody>
          <a:bodyPr/>
          <a:lstStyle/>
          <a:p>
            <a:r>
              <a:rPr lang="en-GB" dirty="0"/>
              <a:t>Now we are going to cover</a:t>
            </a:r>
          </a:p>
        </p:txBody>
      </p:sp>
      <p:sp>
        <p:nvSpPr>
          <p:cNvPr id="4" name="Content Placeholder 3">
            <a:extLst>
              <a:ext uri="{FF2B5EF4-FFF2-40B4-BE49-F238E27FC236}">
                <a16:creationId xmlns:a16="http://schemas.microsoft.com/office/drawing/2014/main" id="{CD94770F-A168-4A84-8ABA-D073D1B19A82}"/>
              </a:ext>
            </a:extLst>
          </p:cNvPr>
          <p:cNvSpPr>
            <a:spLocks noGrp="1"/>
          </p:cNvSpPr>
          <p:nvPr>
            <p:ph idx="1"/>
          </p:nvPr>
        </p:nvSpPr>
        <p:spPr/>
        <p:txBody>
          <a:bodyPr/>
          <a:lstStyle/>
          <a:p>
            <a:r>
              <a:rPr lang="en-GB" dirty="0"/>
              <a:t>Enforcement</a:t>
            </a:r>
          </a:p>
          <a:p>
            <a:r>
              <a:rPr lang="en-GB" dirty="0"/>
              <a:t>Changing policy, guidance and legislation</a:t>
            </a:r>
          </a:p>
          <a:p>
            <a:endParaRPr lang="en-GB" dirty="0"/>
          </a:p>
        </p:txBody>
      </p:sp>
    </p:spTree>
    <p:extLst>
      <p:ext uri="{BB962C8B-B14F-4D97-AF65-F5344CB8AC3E}">
        <p14:creationId xmlns:p14="http://schemas.microsoft.com/office/powerpoint/2010/main" val="3686168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fade">
                                      <p:cBhvr>
                                        <p:cTn id="13" dur="1000"/>
                                        <p:tgtEl>
                                          <p:spTgt spid="4">
                                            <p:txEl>
                                              <p:pRg st="0" end="0"/>
                                            </p:txEl>
                                          </p:spTgt>
                                        </p:tgtEl>
                                      </p:cBhvr>
                                    </p:animEffect>
                                    <p:anim calcmode="lin" valueType="num">
                                      <p:cBhvr>
                                        <p:cTn id="14"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animEffect transition="in" filter="fade">
                                      <p:cBhvr>
                                        <p:cTn id="20" dur="1000"/>
                                        <p:tgtEl>
                                          <p:spTgt spid="4">
                                            <p:txEl>
                                              <p:pRg st="1" end="1"/>
                                            </p:txEl>
                                          </p:spTgt>
                                        </p:tgtEl>
                                      </p:cBhvr>
                                    </p:animEffect>
                                    <p:anim calcmode="lin" valueType="num">
                                      <p:cBhvr>
                                        <p:cTn id="21"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D5615A-55E8-4A83-84A2-9C2871AF3F57}"/>
              </a:ext>
            </a:extLst>
          </p:cNvPr>
          <p:cNvSpPr>
            <a:spLocks noGrp="1"/>
          </p:cNvSpPr>
          <p:nvPr>
            <p:ph type="title"/>
          </p:nvPr>
        </p:nvSpPr>
        <p:spPr/>
        <p:txBody>
          <a:bodyPr/>
          <a:lstStyle/>
          <a:p>
            <a:r>
              <a:rPr lang="en-GB" dirty="0"/>
              <a:t>Enforcement</a:t>
            </a:r>
          </a:p>
        </p:txBody>
      </p:sp>
      <p:pic>
        <p:nvPicPr>
          <p:cNvPr id="5" name="Content Placeholder 4">
            <a:extLst>
              <a:ext uri="{FF2B5EF4-FFF2-40B4-BE49-F238E27FC236}">
                <a16:creationId xmlns:a16="http://schemas.microsoft.com/office/drawing/2014/main" id="{FC27E38A-EB6D-4C3E-B10F-F255A4E13F7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64216" y="1600200"/>
            <a:ext cx="6815567" cy="4525963"/>
          </a:xfrm>
        </p:spPr>
      </p:pic>
    </p:spTree>
    <p:extLst>
      <p:ext uri="{BB962C8B-B14F-4D97-AF65-F5344CB8AC3E}">
        <p14:creationId xmlns:p14="http://schemas.microsoft.com/office/powerpoint/2010/main" val="795996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B9BA28-DA59-4F4E-A35D-A73AFB89D1C7}"/>
              </a:ext>
            </a:extLst>
          </p:cNvPr>
          <p:cNvSpPr>
            <a:spLocks noGrp="1"/>
          </p:cNvSpPr>
          <p:nvPr>
            <p:ph type="title"/>
          </p:nvPr>
        </p:nvSpPr>
        <p:spPr/>
        <p:txBody>
          <a:bodyPr/>
          <a:lstStyle/>
          <a:p>
            <a:r>
              <a:rPr lang="en-GB" dirty="0"/>
              <a:t>Enforcement</a:t>
            </a:r>
          </a:p>
        </p:txBody>
      </p:sp>
      <p:sp>
        <p:nvSpPr>
          <p:cNvPr id="3" name="Content Placeholder 2">
            <a:extLst>
              <a:ext uri="{FF2B5EF4-FFF2-40B4-BE49-F238E27FC236}">
                <a16:creationId xmlns:a16="http://schemas.microsoft.com/office/drawing/2014/main" id="{C8C1E4BD-747A-419C-AC86-73F57CDF05E9}"/>
              </a:ext>
            </a:extLst>
          </p:cNvPr>
          <p:cNvSpPr>
            <a:spLocks noGrp="1"/>
          </p:cNvSpPr>
          <p:nvPr>
            <p:ph idx="1"/>
          </p:nvPr>
        </p:nvSpPr>
        <p:spPr/>
        <p:txBody>
          <a:bodyPr>
            <a:normAutofit/>
          </a:bodyPr>
          <a:lstStyle/>
          <a:p>
            <a:pPr marL="0" indent="0">
              <a:buNone/>
            </a:pPr>
            <a:r>
              <a:rPr lang="en-GB" sz="1800" b="0" i="0" u="none" strike="noStrike" baseline="0" dirty="0">
                <a:solidFill>
                  <a:srgbClr val="000000"/>
                </a:solidFill>
                <a:latin typeface="Arial" panose="020B0604020202020204" pitchFamily="34" charset="0"/>
              </a:rPr>
              <a:t>The National Planning Policy Framework says in para 58:-</a:t>
            </a:r>
          </a:p>
          <a:p>
            <a:pPr marL="0" indent="0">
              <a:buNone/>
            </a:pPr>
            <a:r>
              <a:rPr lang="en-GB" sz="1800" b="0" i="0" u="none" strike="noStrike" baseline="0" dirty="0">
                <a:solidFill>
                  <a:srgbClr val="000000"/>
                </a:solidFill>
                <a:latin typeface="Arial" panose="020B0604020202020204" pitchFamily="34" charset="0"/>
              </a:rPr>
              <a:t>	</a:t>
            </a:r>
          </a:p>
          <a:p>
            <a:pPr marL="0" indent="0">
              <a:buNone/>
            </a:pPr>
            <a:r>
              <a:rPr lang="en-GB" sz="1800" b="1" i="0" u="none" strike="noStrike" baseline="0" dirty="0">
                <a:solidFill>
                  <a:srgbClr val="000000"/>
                </a:solidFill>
                <a:latin typeface="Arial" panose="020B0604020202020204" pitchFamily="34" charset="0"/>
              </a:rPr>
              <a:t>Effective enforcement is important to maintain public confidence in the planning system. Enforcement action is discretionary, and local planning authorities should act proportionately in responding to suspected breaches of planning control. They should consider publishing a local enforcement plan to manage enforcement proactively, in a way that is appropriate to their area. This should set out how they will monitor the implementation of planning permissions, investigate alleged cases of unauthorised development and take action where appropriate. </a:t>
            </a:r>
          </a:p>
          <a:p>
            <a:endParaRPr lang="en-GB" dirty="0"/>
          </a:p>
        </p:txBody>
      </p:sp>
    </p:spTree>
    <p:extLst>
      <p:ext uri="{BB962C8B-B14F-4D97-AF65-F5344CB8AC3E}">
        <p14:creationId xmlns:p14="http://schemas.microsoft.com/office/powerpoint/2010/main" val="431157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1000"/>
                                        <p:tgtEl>
                                          <p:spTgt spid="3">
                                            <p:txEl>
                                              <p:pRg st="2" end="2"/>
                                            </p:txEl>
                                          </p:spTgt>
                                        </p:tgtEl>
                                      </p:cBhvr>
                                    </p:animEffect>
                                    <p:anim calcmode="lin" valueType="num">
                                      <p:cBhvr>
                                        <p:cTn id="21"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ormAutofit/>
          </a:bodyPr>
          <a:lstStyle/>
          <a:p>
            <a:r>
              <a:rPr lang="en-GB" sz="3200" b="1" dirty="0"/>
              <a:t>Wrong, wrong, wrong </a:t>
            </a:r>
          </a:p>
        </p:txBody>
      </p:sp>
      <p:sp>
        <p:nvSpPr>
          <p:cNvPr id="3" name="Content Placeholder 2"/>
          <p:cNvSpPr>
            <a:spLocks noGrp="1"/>
          </p:cNvSpPr>
          <p:nvPr>
            <p:ph idx="1"/>
          </p:nvPr>
        </p:nvSpPr>
        <p:spPr/>
        <p:txBody>
          <a:bodyPr>
            <a:normAutofit/>
          </a:bodyPr>
          <a:lstStyle/>
          <a:p>
            <a:r>
              <a:rPr lang="en-GB" sz="2000" dirty="0"/>
              <a:t>The first step is always to investigate and establish the facts</a:t>
            </a:r>
          </a:p>
          <a:p>
            <a:r>
              <a:rPr lang="en-GB" sz="2000" dirty="0"/>
              <a:t>LPAs will usually offer the landowner the chance to remedy the breach of planning control by removing unauthorised works, stopping unauthorised uses, or – in some cases- applying for retrospective planning permission</a:t>
            </a:r>
          </a:p>
          <a:p>
            <a:r>
              <a:rPr lang="en-GB" sz="2000" dirty="0"/>
              <a:t>If no satisfactory response from landowner , a range of </a:t>
            </a:r>
            <a:r>
              <a:rPr lang="en-GB" sz="2000" b="1" dirty="0"/>
              <a:t>statutory notices </a:t>
            </a:r>
            <a:r>
              <a:rPr lang="en-GB" sz="2000" dirty="0"/>
              <a:t>can be served requiring action to remedy the breach</a:t>
            </a:r>
          </a:p>
          <a:p>
            <a:r>
              <a:rPr lang="en-GB" sz="2000" dirty="0"/>
              <a:t>Failure to comply with notices can lead to </a:t>
            </a:r>
            <a:r>
              <a:rPr lang="en-GB" sz="2000" b="1" dirty="0"/>
              <a:t>court action </a:t>
            </a:r>
            <a:r>
              <a:rPr lang="en-GB" sz="2000" dirty="0"/>
              <a:t>or - in the most extreme cases- </a:t>
            </a:r>
            <a:r>
              <a:rPr lang="en-GB" sz="2000" b="1" dirty="0"/>
              <a:t>direct action </a:t>
            </a:r>
            <a:r>
              <a:rPr lang="en-GB" sz="2000" dirty="0"/>
              <a:t>on site by the LPA when costs can be recovered</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3688" y="4538520"/>
            <a:ext cx="2464693" cy="1483933"/>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0152" y="4553693"/>
            <a:ext cx="1468760" cy="1468760"/>
          </a:xfrm>
          <a:prstGeom prst="rect">
            <a:avLst/>
          </a:prstGeom>
        </p:spPr>
      </p:pic>
    </p:spTree>
    <p:extLst>
      <p:ext uri="{BB962C8B-B14F-4D97-AF65-F5344CB8AC3E}">
        <p14:creationId xmlns:p14="http://schemas.microsoft.com/office/powerpoint/2010/main" val="3626648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1000"/>
                                        <p:tgtEl>
                                          <p:spTgt spid="3">
                                            <p:txEl>
                                              <p:pRg st="1" end="1"/>
                                            </p:txEl>
                                          </p:spTgt>
                                        </p:tgtEl>
                                      </p:cBhvr>
                                    </p:animEffect>
                                    <p:anim calcmode="lin" valueType="num">
                                      <p:cBhvr>
                                        <p:cTn id="2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1000"/>
                                        <p:tgtEl>
                                          <p:spTgt spid="3">
                                            <p:txEl>
                                              <p:pRg st="2" end="2"/>
                                            </p:txEl>
                                          </p:spTgt>
                                        </p:tgtEl>
                                      </p:cBhvr>
                                    </p:animEffect>
                                    <p:anim calcmode="lin" valueType="num">
                                      <p:cBhvr>
                                        <p:cTn id="2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fade">
                                      <p:cBhvr>
                                        <p:cTn id="34" dur="1000"/>
                                        <p:tgtEl>
                                          <p:spTgt spid="3">
                                            <p:txEl>
                                              <p:pRg st="3" end="3"/>
                                            </p:txEl>
                                          </p:spTgt>
                                        </p:tgtEl>
                                      </p:cBhvr>
                                    </p:animEffect>
                                    <p:anim calcmode="lin" valueType="num">
                                      <p:cBhvr>
                                        <p:cTn id="3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ormAutofit/>
          </a:bodyPr>
          <a:lstStyle/>
          <a:p>
            <a:r>
              <a:rPr lang="en-GB" sz="3200" b="1" dirty="0"/>
              <a:t>Even More Main players</a:t>
            </a:r>
          </a:p>
        </p:txBody>
      </p:sp>
      <p:sp>
        <p:nvSpPr>
          <p:cNvPr id="3" name="Content Placeholder 2"/>
          <p:cNvSpPr>
            <a:spLocks noGrp="1"/>
          </p:cNvSpPr>
          <p:nvPr>
            <p:ph idx="1"/>
          </p:nvPr>
        </p:nvSpPr>
        <p:spPr>
          <a:xfrm>
            <a:off x="611560" y="1772816"/>
            <a:ext cx="8229600" cy="4170785"/>
          </a:xfrm>
        </p:spPr>
        <p:txBody>
          <a:bodyPr>
            <a:normAutofit/>
          </a:bodyPr>
          <a:lstStyle/>
          <a:p>
            <a:pPr marL="0" indent="0">
              <a:buNone/>
            </a:pPr>
            <a:r>
              <a:rPr lang="en-GB" sz="2000" b="1" dirty="0"/>
              <a:t>County Councils </a:t>
            </a:r>
          </a:p>
          <a:p>
            <a:pPr marL="0" indent="0">
              <a:buNone/>
            </a:pPr>
            <a:r>
              <a:rPr lang="en-GB" sz="1800" b="1" dirty="0"/>
              <a:t>Some areas have two-tier local government with both county and </a:t>
            </a:r>
          </a:p>
          <a:p>
            <a:pPr marL="0" indent="0">
              <a:buNone/>
            </a:pPr>
            <a:r>
              <a:rPr lang="en-GB" sz="1800" b="1" dirty="0"/>
              <a:t>district / borough councils . </a:t>
            </a:r>
          </a:p>
          <a:p>
            <a:pPr marL="0" indent="0">
              <a:buNone/>
            </a:pPr>
            <a:r>
              <a:rPr lang="en-GB" sz="1800" b="1" dirty="0"/>
              <a:t>Some County Councils are seeking to regain a strategic planning role. </a:t>
            </a:r>
          </a:p>
          <a:p>
            <a:pPr marL="0" indent="0">
              <a:buNone/>
            </a:pPr>
            <a:r>
              <a:rPr lang="en-GB" sz="1800" b="1" dirty="0"/>
              <a:t>County Councils cover large areas , but have limited planning roles including:</a:t>
            </a:r>
            <a:endParaRPr lang="en-GB" sz="1800" dirty="0"/>
          </a:p>
          <a:p>
            <a:r>
              <a:rPr lang="en-GB" sz="1800" dirty="0"/>
              <a:t>Planning policies for minerals and waste development</a:t>
            </a:r>
          </a:p>
          <a:p>
            <a:r>
              <a:rPr lang="en-GB" sz="1800" dirty="0"/>
              <a:t>Planning applications for minerals and waste development</a:t>
            </a:r>
          </a:p>
          <a:p>
            <a:r>
              <a:rPr lang="en-GB" sz="1800" dirty="0"/>
              <a:t>Planning applications for their own operational development such as schools , care homes , libraries, roads etc known as ‘County Matters’</a:t>
            </a:r>
          </a:p>
          <a:p>
            <a:r>
              <a:rPr lang="en-GB" sz="1800" dirty="0"/>
              <a:t>County Councils are important consultees in the planning process as:</a:t>
            </a:r>
          </a:p>
          <a:p>
            <a:pPr lvl="1"/>
            <a:r>
              <a:rPr lang="en-GB" sz="1600" dirty="0"/>
              <a:t>The Highway Authority dealing with highway safety matters and road planning</a:t>
            </a:r>
          </a:p>
          <a:p>
            <a:pPr lvl="1"/>
            <a:r>
              <a:rPr lang="en-GB" sz="1600" dirty="0"/>
              <a:t>Lead Local Flood Authority </a:t>
            </a:r>
          </a:p>
        </p:txBody>
      </p:sp>
    </p:spTree>
    <p:extLst>
      <p:ext uri="{BB962C8B-B14F-4D97-AF65-F5344CB8AC3E}">
        <p14:creationId xmlns:p14="http://schemas.microsoft.com/office/powerpoint/2010/main" val="1801062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 calcmode="lin" valueType="num">
                                      <p:cBhvr additive="base">
                                        <p:cTn id="2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additive="base">
                                        <p:cTn id="3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
                                            <p:txEl>
                                              <p:pRg st="5" end="5"/>
                                            </p:txEl>
                                          </p:spTgt>
                                        </p:tgtEl>
                                        <p:attrNameLst>
                                          <p:attrName>style.visibility</p:attrName>
                                        </p:attrNameLst>
                                      </p:cBhvr>
                                      <p:to>
                                        <p:strVal val="visible"/>
                                      </p:to>
                                    </p:set>
                                    <p:anim calcmode="lin" valueType="num">
                                      <p:cBhvr additive="base">
                                        <p:cTn id="4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 calcmode="lin" valueType="num">
                                      <p:cBhvr additive="base">
                                        <p:cTn id="4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3">
                                            <p:txEl>
                                              <p:pRg st="7" end="7"/>
                                            </p:txEl>
                                          </p:spTgt>
                                        </p:tgtEl>
                                        <p:attrNameLst>
                                          <p:attrName>style.visibility</p:attrName>
                                        </p:attrNameLst>
                                      </p:cBhvr>
                                      <p:to>
                                        <p:strVal val="visible"/>
                                      </p:to>
                                    </p:set>
                                    <p:anim calcmode="lin" valueType="num">
                                      <p:cBhvr additive="base">
                                        <p:cTn id="5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3">
                                            <p:txEl>
                                              <p:pRg st="8" end="8"/>
                                            </p:txEl>
                                          </p:spTgt>
                                        </p:tgtEl>
                                        <p:attrNameLst>
                                          <p:attrName>style.visibility</p:attrName>
                                        </p:attrNameLst>
                                      </p:cBhvr>
                                      <p:to>
                                        <p:strVal val="visible"/>
                                      </p:to>
                                    </p:set>
                                    <p:anim calcmode="lin" valueType="num">
                                      <p:cBhvr additive="base">
                                        <p:cTn id="5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3">
                                            <p:txEl>
                                              <p:pRg st="9" end="9"/>
                                            </p:txEl>
                                          </p:spTgt>
                                        </p:tgtEl>
                                        <p:attrNameLst>
                                          <p:attrName>style.visibility</p:attrName>
                                        </p:attrNameLst>
                                      </p:cBhvr>
                                      <p:to>
                                        <p:strVal val="visible"/>
                                      </p:to>
                                    </p:set>
                                    <p:anim calcmode="lin" valueType="num">
                                      <p:cBhvr additive="base">
                                        <p:cTn id="6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3">
                                            <p:txEl>
                                              <p:pRg st="9" end="9"/>
                                            </p:txEl>
                                          </p:spTgt>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3">
                                            <p:txEl>
                                              <p:pRg st="10" end="10"/>
                                            </p:txEl>
                                          </p:spTgt>
                                        </p:tgtEl>
                                        <p:attrNameLst>
                                          <p:attrName>style.visibility</p:attrName>
                                        </p:attrNameLst>
                                      </p:cBhvr>
                                      <p:to>
                                        <p:strVal val="visible"/>
                                      </p:to>
                                    </p:set>
                                    <p:anim calcmode="lin" valueType="num">
                                      <p:cBhvr additive="base">
                                        <p:cTn id="69"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ormAutofit/>
          </a:bodyPr>
          <a:lstStyle/>
          <a:p>
            <a:r>
              <a:rPr lang="en-GB" sz="3600" b="1" dirty="0"/>
              <a:t>What happens when it goes wrong?</a:t>
            </a:r>
          </a:p>
        </p:txBody>
      </p:sp>
      <p:sp>
        <p:nvSpPr>
          <p:cNvPr id="3" name="Content Placeholder 2"/>
          <p:cNvSpPr>
            <a:spLocks noGrp="1"/>
          </p:cNvSpPr>
          <p:nvPr>
            <p:ph idx="1"/>
          </p:nvPr>
        </p:nvSpPr>
        <p:spPr/>
        <p:txBody>
          <a:bodyPr>
            <a:normAutofit/>
          </a:bodyPr>
          <a:lstStyle/>
          <a:p>
            <a:pPr marL="107950" indent="0">
              <a:buClr>
                <a:srgbClr val="E6E6FF"/>
              </a:buClr>
              <a:buSzPct val="45000"/>
              <a:buNone/>
              <a:tabLst>
                <a:tab pos="723900" algn="l"/>
                <a:tab pos="1447800" algn="l"/>
                <a:tab pos="2171700" algn="l"/>
                <a:tab pos="2895600" algn="l"/>
                <a:tab pos="3619500" algn="l"/>
                <a:tab pos="4343400" algn="l"/>
                <a:tab pos="5065713" algn="l"/>
                <a:tab pos="5791200" algn="l"/>
                <a:tab pos="6515100" algn="l"/>
                <a:tab pos="7237413" algn="l"/>
                <a:tab pos="7961313" algn="l"/>
                <a:tab pos="8686800" algn="l"/>
              </a:tabLst>
            </a:pPr>
            <a:r>
              <a:rPr lang="en-GB" altLang="en-US" sz="2000" dirty="0"/>
              <a:t>     Enforcement is  essential for the credibility of the whole system </a:t>
            </a:r>
          </a:p>
          <a:p>
            <a:pPr marL="431800" indent="-323850">
              <a:buClr>
                <a:srgbClr val="E6E6FF"/>
              </a:buClr>
              <a:buSzPct val="45000"/>
              <a:buFont typeface="Wingdings" charset="2"/>
              <a:buChar char=""/>
              <a:tabLst>
                <a:tab pos="723900" algn="l"/>
                <a:tab pos="1447800" algn="l"/>
                <a:tab pos="2171700" algn="l"/>
                <a:tab pos="2895600" algn="l"/>
                <a:tab pos="3619500" algn="l"/>
                <a:tab pos="4343400" algn="l"/>
                <a:tab pos="5065713" algn="l"/>
                <a:tab pos="5791200" algn="l"/>
                <a:tab pos="6515100" algn="l"/>
                <a:tab pos="7237413" algn="l"/>
                <a:tab pos="7961313" algn="l"/>
                <a:tab pos="8686800" algn="l"/>
              </a:tabLst>
            </a:pPr>
            <a:r>
              <a:rPr lang="en-GB" altLang="en-US" sz="2000" dirty="0"/>
              <a:t>Breach of planning control is </a:t>
            </a:r>
            <a:r>
              <a:rPr lang="en-GB" altLang="en-US" sz="2000" b="1" dirty="0"/>
              <a:t>not normally a criminal offence </a:t>
            </a:r>
            <a:r>
              <a:rPr lang="en-GB" altLang="en-US" sz="2000" dirty="0"/>
              <a:t>except works to LBs and protected trees</a:t>
            </a:r>
          </a:p>
          <a:p>
            <a:pPr marL="431800" indent="-323850">
              <a:buClr>
                <a:srgbClr val="E6E6FF"/>
              </a:buClr>
              <a:buSzPct val="45000"/>
              <a:buFont typeface="Wingdings" charset="2"/>
              <a:buChar char=""/>
              <a:tabLst>
                <a:tab pos="723900" algn="l"/>
                <a:tab pos="1447800" algn="l"/>
                <a:tab pos="2171700" algn="l"/>
                <a:tab pos="2895600" algn="l"/>
                <a:tab pos="3619500" algn="l"/>
                <a:tab pos="4343400" algn="l"/>
                <a:tab pos="5065713" algn="l"/>
                <a:tab pos="5791200" algn="l"/>
                <a:tab pos="6515100" algn="l"/>
                <a:tab pos="7237413" algn="l"/>
                <a:tab pos="7961313" algn="l"/>
                <a:tab pos="8686800" algn="l"/>
              </a:tabLst>
            </a:pPr>
            <a:r>
              <a:rPr lang="en-GB" altLang="en-US" sz="2000" dirty="0"/>
              <a:t>‘Enforcement action is </a:t>
            </a:r>
            <a:r>
              <a:rPr lang="en-GB" altLang="en-US" sz="2000" b="1" dirty="0"/>
              <a:t>discretionary, </a:t>
            </a:r>
            <a:r>
              <a:rPr lang="en-GB" altLang="en-US" sz="2000" dirty="0"/>
              <a:t>and local planning authorities should </a:t>
            </a:r>
            <a:r>
              <a:rPr lang="en-GB" altLang="en-US" sz="2000" b="1" dirty="0"/>
              <a:t>act proportionately </a:t>
            </a:r>
            <a:r>
              <a:rPr lang="en-GB" altLang="en-US" sz="2000" dirty="0"/>
              <a:t>in responding to suspected breaches of planning control.’ (para 58 NPPF)</a:t>
            </a:r>
          </a:p>
          <a:p>
            <a:pPr marL="431800" indent="-323850">
              <a:buClr>
                <a:srgbClr val="E6E6FF"/>
              </a:buClr>
              <a:buSzPct val="45000"/>
              <a:buFont typeface="Wingdings" charset="2"/>
              <a:buChar char=""/>
              <a:tabLst>
                <a:tab pos="723900" algn="l"/>
                <a:tab pos="1447800" algn="l"/>
                <a:tab pos="2171700" algn="l"/>
                <a:tab pos="2895600" algn="l"/>
                <a:tab pos="3619500" algn="l"/>
                <a:tab pos="4343400" algn="l"/>
                <a:tab pos="5065713" algn="l"/>
                <a:tab pos="5791200" algn="l"/>
                <a:tab pos="6515100" algn="l"/>
                <a:tab pos="7237413" algn="l"/>
                <a:tab pos="7961313" algn="l"/>
                <a:tab pos="8686800" algn="l"/>
              </a:tabLst>
            </a:pPr>
            <a:r>
              <a:rPr lang="en-GB" altLang="en-US" sz="2000" dirty="0"/>
              <a:t>Planning enforcement seeks to be </a:t>
            </a:r>
            <a:r>
              <a:rPr lang="en-GB" altLang="en-US" sz="2000" b="1" dirty="0"/>
              <a:t>restorative , not to punish </a:t>
            </a:r>
            <a:r>
              <a:rPr lang="en-GB" altLang="en-US" sz="2000" dirty="0"/>
              <a:t>the offender ( although there are fines , and even imprisonment,  if the courts are flouted )</a:t>
            </a:r>
          </a:p>
          <a:p>
            <a:pPr marL="431800" indent="-323850">
              <a:buClr>
                <a:srgbClr val="E6E6FF"/>
              </a:buClr>
              <a:buSzPct val="45000"/>
              <a:buFont typeface="Wingdings" charset="2"/>
              <a:buChar char=""/>
              <a:tabLst>
                <a:tab pos="723900" algn="l"/>
                <a:tab pos="1447800" algn="l"/>
                <a:tab pos="2171700" algn="l"/>
                <a:tab pos="2895600" algn="l"/>
                <a:tab pos="3619500" algn="l"/>
                <a:tab pos="4343400" algn="l"/>
                <a:tab pos="5065713" algn="l"/>
                <a:tab pos="5791200" algn="l"/>
                <a:tab pos="6515100" algn="l"/>
                <a:tab pos="7237413" algn="l"/>
                <a:tab pos="7961313" algn="l"/>
                <a:tab pos="8686800" algn="l"/>
              </a:tabLst>
            </a:pPr>
            <a:r>
              <a:rPr lang="en-GB" altLang="en-US" sz="2000" dirty="0"/>
              <a:t>LPAs welcome local people acting as “eyes and ears”</a:t>
            </a:r>
          </a:p>
          <a:p>
            <a:pPr marL="107950" indent="0">
              <a:buClr>
                <a:srgbClr val="E6E6FF"/>
              </a:buClr>
              <a:buSzPct val="45000"/>
              <a:buNone/>
              <a:tabLst>
                <a:tab pos="723900" algn="l"/>
                <a:tab pos="1447800" algn="l"/>
                <a:tab pos="2171700" algn="l"/>
                <a:tab pos="2895600" algn="l"/>
                <a:tab pos="3619500" algn="l"/>
                <a:tab pos="4343400" algn="l"/>
                <a:tab pos="5065713" algn="l"/>
                <a:tab pos="5791200" algn="l"/>
                <a:tab pos="6515100" algn="l"/>
                <a:tab pos="7237413" algn="l"/>
                <a:tab pos="7961313" algn="l"/>
                <a:tab pos="8686800" algn="l"/>
              </a:tabLst>
            </a:pPr>
            <a:r>
              <a:rPr lang="en-GB" altLang="en-US" sz="2000" dirty="0"/>
              <a:t>      in reporting possible breaches of planning control, </a:t>
            </a:r>
          </a:p>
          <a:p>
            <a:pPr marL="107950" indent="0">
              <a:buClr>
                <a:srgbClr val="E6E6FF"/>
              </a:buClr>
              <a:buSzPct val="45000"/>
              <a:buNone/>
              <a:tabLst>
                <a:tab pos="723900" algn="l"/>
                <a:tab pos="1447800" algn="l"/>
                <a:tab pos="2171700" algn="l"/>
                <a:tab pos="2895600" algn="l"/>
                <a:tab pos="3619500" algn="l"/>
                <a:tab pos="4343400" algn="l"/>
                <a:tab pos="5065713" algn="l"/>
                <a:tab pos="5791200" algn="l"/>
                <a:tab pos="6515100" algn="l"/>
                <a:tab pos="7237413" algn="l"/>
                <a:tab pos="7961313" algn="l"/>
                <a:tab pos="8686800" algn="l"/>
              </a:tabLst>
            </a:pPr>
            <a:r>
              <a:rPr lang="en-GB" altLang="en-US" sz="2000" dirty="0"/>
              <a:t>      which they will then investigate, but </a:t>
            </a:r>
            <a:r>
              <a:rPr lang="en-GB" altLang="en-US" sz="2000" b="1" dirty="0"/>
              <a:t>do not </a:t>
            </a:r>
          </a:p>
          <a:p>
            <a:pPr marL="107950" indent="0">
              <a:buClr>
                <a:srgbClr val="E6E6FF"/>
              </a:buClr>
              <a:buSzPct val="45000"/>
              <a:buNone/>
              <a:tabLst>
                <a:tab pos="723900" algn="l"/>
                <a:tab pos="1447800" algn="l"/>
                <a:tab pos="2171700" algn="l"/>
                <a:tab pos="2895600" algn="l"/>
                <a:tab pos="3619500" algn="l"/>
                <a:tab pos="4343400" algn="l"/>
                <a:tab pos="5065713" algn="l"/>
                <a:tab pos="5791200" algn="l"/>
                <a:tab pos="6515100" algn="l"/>
                <a:tab pos="7237413" algn="l"/>
                <a:tab pos="7961313" algn="l"/>
                <a:tab pos="8686800" algn="l"/>
              </a:tabLst>
            </a:pPr>
            <a:r>
              <a:rPr lang="en-GB" altLang="en-US" sz="2000" b="1" dirty="0"/>
              <a:t>      confront alleged offenders</a:t>
            </a:r>
          </a:p>
          <a:p>
            <a:pPr marL="107950" indent="0">
              <a:buClr>
                <a:srgbClr val="E6E6FF"/>
              </a:buClr>
              <a:buSzPct val="45000"/>
              <a:buNone/>
              <a:tabLst>
                <a:tab pos="723900" algn="l"/>
                <a:tab pos="1447800" algn="l"/>
                <a:tab pos="2171700" algn="l"/>
                <a:tab pos="2895600" algn="l"/>
                <a:tab pos="3619500" algn="l"/>
                <a:tab pos="4343400" algn="l"/>
                <a:tab pos="5065713" algn="l"/>
                <a:tab pos="5791200" algn="l"/>
                <a:tab pos="6515100" algn="l"/>
                <a:tab pos="7237413" algn="l"/>
                <a:tab pos="7961313" algn="l"/>
                <a:tab pos="8686800" algn="l"/>
              </a:tabLst>
            </a:pPr>
            <a:endParaRPr lang="en-GB" altLang="en-US" sz="3400" dirty="0"/>
          </a:p>
          <a:p>
            <a:pPr marL="431800" indent="-323850">
              <a:buClr>
                <a:srgbClr val="E6E6FF"/>
              </a:buClr>
              <a:buSzPct val="45000"/>
              <a:buFont typeface="Wingdings" charset="2"/>
              <a:buChar char=""/>
              <a:tabLst>
                <a:tab pos="723900" algn="l"/>
                <a:tab pos="1447800" algn="l"/>
                <a:tab pos="2171700" algn="l"/>
                <a:tab pos="2895600" algn="l"/>
                <a:tab pos="3619500" algn="l"/>
                <a:tab pos="4343400" algn="l"/>
                <a:tab pos="5065713" algn="l"/>
                <a:tab pos="5791200" algn="l"/>
                <a:tab pos="6515100" algn="l"/>
                <a:tab pos="7237413" algn="l"/>
                <a:tab pos="7961313" algn="l"/>
                <a:tab pos="8686800" algn="l"/>
              </a:tabLst>
            </a:pPr>
            <a:endParaRPr lang="en-GB" altLang="en-US" dirty="0"/>
          </a:p>
          <a:p>
            <a:endParaRPr lang="en-GB"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16216" y="4725144"/>
            <a:ext cx="2122115" cy="1293973"/>
          </a:xfrm>
          <a:prstGeom prst="rect">
            <a:avLst/>
          </a:prstGeom>
        </p:spPr>
      </p:pic>
    </p:spTree>
    <p:extLst>
      <p:ext uri="{BB962C8B-B14F-4D97-AF65-F5344CB8AC3E}">
        <p14:creationId xmlns:p14="http://schemas.microsoft.com/office/powerpoint/2010/main" val="958830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fade">
                                      <p:cBhvr>
                                        <p:cTn id="31" dur="1000"/>
                                        <p:tgtEl>
                                          <p:spTgt spid="3">
                                            <p:txEl>
                                              <p:pRg st="3" end="3"/>
                                            </p:txEl>
                                          </p:spTgt>
                                        </p:tgtEl>
                                      </p:cBhvr>
                                    </p:animEffect>
                                    <p:anim calcmode="lin" valueType="num">
                                      <p:cBhvr>
                                        <p:cTn id="3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Effect transition="in" filter="fade">
                                      <p:cBhvr>
                                        <p:cTn id="38" dur="1000"/>
                                        <p:tgtEl>
                                          <p:spTgt spid="3">
                                            <p:txEl>
                                              <p:pRg st="4" end="4"/>
                                            </p:txEl>
                                          </p:spTgt>
                                        </p:tgtEl>
                                      </p:cBhvr>
                                    </p:animEffect>
                                    <p:anim calcmode="lin" valueType="num">
                                      <p:cBhvr>
                                        <p:cTn id="3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4" end="4"/>
                                            </p:txEl>
                                          </p:spTgt>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Effect transition="in" filter="fade">
                                      <p:cBhvr>
                                        <p:cTn id="43" dur="1000"/>
                                        <p:tgtEl>
                                          <p:spTgt spid="3">
                                            <p:txEl>
                                              <p:pRg st="5" end="5"/>
                                            </p:txEl>
                                          </p:spTgt>
                                        </p:tgtEl>
                                      </p:cBhvr>
                                    </p:animEffect>
                                    <p:anim calcmode="lin" valueType="num">
                                      <p:cBhvr>
                                        <p:cTn id="44"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5" end="5"/>
                                            </p:txEl>
                                          </p:spTgt>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3">
                                            <p:txEl>
                                              <p:pRg st="6" end="6"/>
                                            </p:txEl>
                                          </p:spTgt>
                                        </p:tgtEl>
                                        <p:attrNameLst>
                                          <p:attrName>style.visibility</p:attrName>
                                        </p:attrNameLst>
                                      </p:cBhvr>
                                      <p:to>
                                        <p:strVal val="visible"/>
                                      </p:to>
                                    </p:set>
                                    <p:animEffect transition="in" filter="fade">
                                      <p:cBhvr>
                                        <p:cTn id="48" dur="1000"/>
                                        <p:tgtEl>
                                          <p:spTgt spid="3">
                                            <p:txEl>
                                              <p:pRg st="6" end="6"/>
                                            </p:txEl>
                                          </p:spTgt>
                                        </p:tgtEl>
                                      </p:cBhvr>
                                    </p:animEffect>
                                    <p:anim calcmode="lin" valueType="num">
                                      <p:cBhvr>
                                        <p:cTn id="4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0" dur="1000" fill="hold"/>
                                        <p:tgtEl>
                                          <p:spTgt spid="3">
                                            <p:txEl>
                                              <p:pRg st="6" end="6"/>
                                            </p:txEl>
                                          </p:spTgt>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3">
                                            <p:txEl>
                                              <p:pRg st="7" end="7"/>
                                            </p:txEl>
                                          </p:spTgt>
                                        </p:tgtEl>
                                        <p:attrNameLst>
                                          <p:attrName>style.visibility</p:attrName>
                                        </p:attrNameLst>
                                      </p:cBhvr>
                                      <p:to>
                                        <p:strVal val="visible"/>
                                      </p:to>
                                    </p:set>
                                    <p:animEffect transition="in" filter="fade">
                                      <p:cBhvr>
                                        <p:cTn id="53" dur="1000"/>
                                        <p:tgtEl>
                                          <p:spTgt spid="3">
                                            <p:txEl>
                                              <p:pRg st="7" end="7"/>
                                            </p:txEl>
                                          </p:spTgt>
                                        </p:tgtEl>
                                      </p:cBhvr>
                                    </p:animEffect>
                                    <p:anim calcmode="lin" valueType="num">
                                      <p:cBhvr>
                                        <p:cTn id="54"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5"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7BAF6A-7217-454E-AF41-1D8A7EEC274D}"/>
              </a:ext>
            </a:extLst>
          </p:cNvPr>
          <p:cNvSpPr>
            <a:spLocks noGrp="1"/>
          </p:cNvSpPr>
          <p:nvPr>
            <p:ph type="title"/>
          </p:nvPr>
        </p:nvSpPr>
        <p:spPr/>
        <p:txBody>
          <a:bodyPr/>
          <a:lstStyle/>
          <a:p>
            <a:r>
              <a:rPr lang="en-GB" dirty="0"/>
              <a:t>Enforcement Local Plan	</a:t>
            </a:r>
          </a:p>
        </p:txBody>
      </p:sp>
      <p:sp>
        <p:nvSpPr>
          <p:cNvPr id="3" name="Content Placeholder 2">
            <a:extLst>
              <a:ext uri="{FF2B5EF4-FFF2-40B4-BE49-F238E27FC236}">
                <a16:creationId xmlns:a16="http://schemas.microsoft.com/office/drawing/2014/main" id="{F1BF89A9-AB2E-4FD4-A9FD-9F064D409962}"/>
              </a:ext>
            </a:extLst>
          </p:cNvPr>
          <p:cNvSpPr>
            <a:spLocks noGrp="1"/>
          </p:cNvSpPr>
          <p:nvPr>
            <p:ph idx="1"/>
          </p:nvPr>
        </p:nvSpPr>
        <p:spPr/>
        <p:txBody>
          <a:bodyPr>
            <a:normAutofit/>
          </a:bodyPr>
          <a:lstStyle/>
          <a:p>
            <a:r>
              <a:rPr lang="en-GB" dirty="0"/>
              <a:t>Does your Local Planning Authority have an Enforcement Local Plan?</a:t>
            </a:r>
          </a:p>
          <a:p>
            <a:pPr lvl="2"/>
            <a:endParaRPr lang="en-GB" dirty="0"/>
          </a:p>
        </p:txBody>
      </p:sp>
    </p:spTree>
    <p:extLst>
      <p:ext uri="{BB962C8B-B14F-4D97-AF65-F5344CB8AC3E}">
        <p14:creationId xmlns:p14="http://schemas.microsoft.com/office/powerpoint/2010/main" val="4138347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ormAutofit/>
          </a:bodyPr>
          <a:lstStyle/>
          <a:p>
            <a:r>
              <a:rPr lang="en-GB" sz="3200" b="1" dirty="0"/>
              <a:t>Why no enforcement action?</a:t>
            </a:r>
          </a:p>
        </p:txBody>
      </p:sp>
      <p:sp>
        <p:nvSpPr>
          <p:cNvPr id="3" name="Content Placeholder 2"/>
          <p:cNvSpPr>
            <a:spLocks noGrp="1"/>
          </p:cNvSpPr>
          <p:nvPr>
            <p:ph idx="1"/>
          </p:nvPr>
        </p:nvSpPr>
        <p:spPr>
          <a:solidFill>
            <a:schemeClr val="bg1"/>
          </a:solidFill>
        </p:spPr>
        <p:txBody>
          <a:bodyPr>
            <a:normAutofit fontScale="85000" lnSpcReduction="20000"/>
          </a:bodyPr>
          <a:lstStyle/>
          <a:p>
            <a:pPr marL="0" indent="0">
              <a:buNone/>
            </a:pPr>
            <a:r>
              <a:rPr lang="en-GB" dirty="0"/>
              <a:t>After initial investigation, there are several reasons why </a:t>
            </a:r>
            <a:r>
              <a:rPr lang="en-GB" b="1" dirty="0"/>
              <a:t>no action </a:t>
            </a:r>
            <a:r>
              <a:rPr lang="en-GB" dirty="0"/>
              <a:t>may be necessary because the development ,or use, of land concerned may:</a:t>
            </a:r>
          </a:p>
          <a:p>
            <a:r>
              <a:rPr lang="en-GB" dirty="0"/>
              <a:t>Not need planning permission , or already have it</a:t>
            </a:r>
          </a:p>
          <a:p>
            <a:r>
              <a:rPr lang="en-GB" dirty="0"/>
              <a:t>It is not expedient to take action because of the lack of impact or effect</a:t>
            </a:r>
          </a:p>
          <a:p>
            <a:r>
              <a:rPr lang="en-GB" dirty="0"/>
              <a:t>Be unclear in terms of the extent and impact of any breach , and that the best thing to do is to continue monitoring the site</a:t>
            </a:r>
          </a:p>
          <a:p>
            <a:r>
              <a:rPr lang="en-GB" dirty="0"/>
              <a:t>Be an unauthorised development that it is now </a:t>
            </a:r>
            <a:r>
              <a:rPr lang="en-GB" b="1" dirty="0"/>
              <a:t>immune</a:t>
            </a:r>
            <a:r>
              <a:rPr lang="en-GB" dirty="0"/>
              <a:t> from planning control under s171B of the Town &amp; Country Planning Act 1990</a:t>
            </a:r>
          </a:p>
          <a:p>
            <a:endParaRPr lang="en-GB" dirty="0"/>
          </a:p>
        </p:txBody>
      </p:sp>
    </p:spTree>
    <p:extLst>
      <p:ext uri="{BB962C8B-B14F-4D97-AF65-F5344CB8AC3E}">
        <p14:creationId xmlns:p14="http://schemas.microsoft.com/office/powerpoint/2010/main" val="2129427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1000"/>
                                        <p:tgtEl>
                                          <p:spTgt spid="3">
                                            <p:txEl>
                                              <p:pRg st="1" end="1"/>
                                            </p:txEl>
                                          </p:spTgt>
                                        </p:tgtEl>
                                      </p:cBhvr>
                                    </p:animEffect>
                                    <p:anim calcmode="lin" valueType="num">
                                      <p:cBhvr>
                                        <p:cTn id="2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1000"/>
                                        <p:tgtEl>
                                          <p:spTgt spid="3">
                                            <p:txEl>
                                              <p:pRg st="2" end="2"/>
                                            </p:txEl>
                                          </p:spTgt>
                                        </p:tgtEl>
                                      </p:cBhvr>
                                    </p:animEffect>
                                    <p:anim calcmode="lin" valueType="num">
                                      <p:cBhvr>
                                        <p:cTn id="2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fade">
                                      <p:cBhvr>
                                        <p:cTn id="34" dur="1000"/>
                                        <p:tgtEl>
                                          <p:spTgt spid="3">
                                            <p:txEl>
                                              <p:pRg st="3" end="3"/>
                                            </p:txEl>
                                          </p:spTgt>
                                        </p:tgtEl>
                                      </p:cBhvr>
                                    </p:animEffect>
                                    <p:anim calcmode="lin" valueType="num">
                                      <p:cBhvr>
                                        <p:cTn id="3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animEffect transition="in" filter="fade">
                                      <p:cBhvr>
                                        <p:cTn id="41" dur="1000"/>
                                        <p:tgtEl>
                                          <p:spTgt spid="3">
                                            <p:txEl>
                                              <p:pRg st="4" end="4"/>
                                            </p:txEl>
                                          </p:spTgt>
                                        </p:tgtEl>
                                      </p:cBhvr>
                                    </p:animEffect>
                                    <p:anim calcmode="lin" valueType="num">
                                      <p:cBhvr>
                                        <p:cTn id="4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DF7892-355D-4787-A08D-E15249C6DA4E}"/>
              </a:ext>
            </a:extLst>
          </p:cNvPr>
          <p:cNvSpPr>
            <a:spLocks noGrp="1"/>
          </p:cNvSpPr>
          <p:nvPr>
            <p:ph type="title"/>
          </p:nvPr>
        </p:nvSpPr>
        <p:spPr/>
        <p:txBody>
          <a:bodyPr/>
          <a:lstStyle/>
          <a:p>
            <a:r>
              <a:rPr lang="en-GB" dirty="0"/>
              <a:t>Take Care</a:t>
            </a:r>
          </a:p>
        </p:txBody>
      </p:sp>
      <p:pic>
        <p:nvPicPr>
          <p:cNvPr id="5" name="Content Placeholder 4">
            <a:extLst>
              <a:ext uri="{FF2B5EF4-FFF2-40B4-BE49-F238E27FC236}">
                <a16:creationId xmlns:a16="http://schemas.microsoft.com/office/drawing/2014/main" id="{FCDE0B24-FB9D-4FAA-B853-8F299553FAE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27784" y="2492896"/>
            <a:ext cx="3816424" cy="2880320"/>
          </a:xfrm>
        </p:spPr>
      </p:pic>
    </p:spTree>
    <p:extLst>
      <p:ext uri="{BB962C8B-B14F-4D97-AF65-F5344CB8AC3E}">
        <p14:creationId xmlns:p14="http://schemas.microsoft.com/office/powerpoint/2010/main" val="411294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301FB9-77DA-4BB6-81A1-E4A905DE50C4}"/>
              </a:ext>
            </a:extLst>
          </p:cNvPr>
          <p:cNvSpPr>
            <a:spLocks noGrp="1"/>
          </p:cNvSpPr>
          <p:nvPr>
            <p:ph type="title"/>
          </p:nvPr>
        </p:nvSpPr>
        <p:spPr/>
        <p:txBody>
          <a:bodyPr/>
          <a:lstStyle/>
          <a:p>
            <a:r>
              <a:rPr lang="en-GB" dirty="0"/>
              <a:t>Why change?</a:t>
            </a:r>
          </a:p>
        </p:txBody>
      </p:sp>
      <p:pic>
        <p:nvPicPr>
          <p:cNvPr id="5122" name="Picture 2" descr="Humor - Cartoon: BA Leading Change in the Organization | Business cartoons,  Change management, Manager humor">
            <a:extLst>
              <a:ext uri="{FF2B5EF4-FFF2-40B4-BE49-F238E27FC236}">
                <a16:creationId xmlns:a16="http://schemas.microsoft.com/office/drawing/2014/main" id="{B1884B19-926E-4B33-B117-2BC0AB1B76A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47664" y="1628800"/>
            <a:ext cx="5976664" cy="39244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364235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8A65C4-A5AA-4F0B-BA6B-8F358DE2C7FD}"/>
              </a:ext>
            </a:extLst>
          </p:cNvPr>
          <p:cNvSpPr>
            <a:spLocks noGrp="1"/>
          </p:cNvSpPr>
          <p:nvPr>
            <p:ph type="title"/>
          </p:nvPr>
        </p:nvSpPr>
        <p:spPr/>
        <p:txBody>
          <a:bodyPr>
            <a:normAutofit fontScale="90000"/>
          </a:bodyPr>
          <a:lstStyle/>
          <a:p>
            <a:r>
              <a:rPr lang="en-GB" dirty="0"/>
              <a:t>Changes in guidance, policy and legislation</a:t>
            </a:r>
          </a:p>
        </p:txBody>
      </p:sp>
      <p:sp>
        <p:nvSpPr>
          <p:cNvPr id="3" name="Content Placeholder 2">
            <a:extLst>
              <a:ext uri="{FF2B5EF4-FFF2-40B4-BE49-F238E27FC236}">
                <a16:creationId xmlns:a16="http://schemas.microsoft.com/office/drawing/2014/main" id="{8F6518BD-8586-42D5-858F-7D591D250240}"/>
              </a:ext>
            </a:extLst>
          </p:cNvPr>
          <p:cNvSpPr>
            <a:spLocks noGrp="1"/>
          </p:cNvSpPr>
          <p:nvPr>
            <p:ph idx="1"/>
          </p:nvPr>
        </p:nvSpPr>
        <p:spPr/>
        <p:txBody>
          <a:bodyPr>
            <a:normAutofit lnSpcReduction="10000"/>
          </a:bodyPr>
          <a:lstStyle/>
          <a:p>
            <a:endParaRPr lang="en-GB" dirty="0"/>
          </a:p>
          <a:p>
            <a:r>
              <a:rPr lang="en-GB" dirty="0"/>
              <a:t>Perfect storm of changing guidance, policy and legislation resulting in:</a:t>
            </a:r>
          </a:p>
          <a:p>
            <a:pPr lvl="1"/>
            <a:r>
              <a:rPr lang="en-GB" dirty="0"/>
              <a:t>The Business and Planning Act 2020</a:t>
            </a:r>
          </a:p>
          <a:p>
            <a:pPr lvl="1"/>
            <a:r>
              <a:rPr lang="en-GB" dirty="0"/>
              <a:t>The Corona Virus Act 2020 and Regulations</a:t>
            </a:r>
          </a:p>
          <a:p>
            <a:pPr lvl="1"/>
            <a:r>
              <a:rPr lang="en-GB" dirty="0"/>
              <a:t>The Environment Act 2021</a:t>
            </a:r>
          </a:p>
          <a:p>
            <a:pPr lvl="1"/>
            <a:r>
              <a:rPr lang="en-GB" dirty="0"/>
              <a:t>The Planning Bill</a:t>
            </a:r>
          </a:p>
          <a:p>
            <a:pPr lvl="1"/>
            <a:r>
              <a:rPr lang="en-GB" dirty="0"/>
              <a:t>The NPPF 2021</a:t>
            </a:r>
          </a:p>
          <a:p>
            <a:pPr lvl="1"/>
            <a:r>
              <a:rPr lang="en-GB" dirty="0"/>
              <a:t>Cabinet re-shuffle</a:t>
            </a:r>
          </a:p>
          <a:p>
            <a:pPr marL="0" indent="0">
              <a:buNone/>
            </a:pPr>
            <a:endParaRPr lang="en-GB" dirty="0"/>
          </a:p>
        </p:txBody>
      </p:sp>
    </p:spTree>
    <p:extLst>
      <p:ext uri="{BB962C8B-B14F-4D97-AF65-F5344CB8AC3E}">
        <p14:creationId xmlns:p14="http://schemas.microsoft.com/office/powerpoint/2010/main" val="1677583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1000"/>
                                        <p:tgtEl>
                                          <p:spTgt spid="3">
                                            <p:txEl>
                                              <p:pRg st="2" end="2"/>
                                            </p:txEl>
                                          </p:spTgt>
                                        </p:tgtEl>
                                      </p:cBhvr>
                                    </p:animEffect>
                                    <p:anim calcmode="lin" valueType="num">
                                      <p:cBhvr>
                                        <p:cTn id="21"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1000"/>
                                        <p:tgtEl>
                                          <p:spTgt spid="3">
                                            <p:txEl>
                                              <p:pRg st="3" end="3"/>
                                            </p:txEl>
                                          </p:spTgt>
                                        </p:tgtEl>
                                      </p:cBhvr>
                                    </p:animEffect>
                                    <p:anim calcmode="lin" valueType="num">
                                      <p:cBhvr>
                                        <p:cTn id="2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fade">
                                      <p:cBhvr>
                                        <p:cTn id="34" dur="1000"/>
                                        <p:tgtEl>
                                          <p:spTgt spid="3">
                                            <p:txEl>
                                              <p:pRg st="4" end="4"/>
                                            </p:txEl>
                                          </p:spTgt>
                                        </p:tgtEl>
                                      </p:cBhvr>
                                    </p:animEffect>
                                    <p:anim calcmode="lin" valueType="num">
                                      <p:cBhvr>
                                        <p:cTn id="3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3">
                                            <p:txEl>
                                              <p:pRg st="5" end="5"/>
                                            </p:txEl>
                                          </p:spTgt>
                                        </p:tgtEl>
                                        <p:attrNameLst>
                                          <p:attrName>style.visibility</p:attrName>
                                        </p:attrNameLst>
                                      </p:cBhvr>
                                      <p:to>
                                        <p:strVal val="visible"/>
                                      </p:to>
                                    </p:set>
                                    <p:animEffect transition="in" filter="fade">
                                      <p:cBhvr>
                                        <p:cTn id="41" dur="1000"/>
                                        <p:tgtEl>
                                          <p:spTgt spid="3">
                                            <p:txEl>
                                              <p:pRg st="5" end="5"/>
                                            </p:txEl>
                                          </p:spTgt>
                                        </p:tgtEl>
                                      </p:cBhvr>
                                    </p:animEffect>
                                    <p:anim calcmode="lin" valueType="num">
                                      <p:cBhvr>
                                        <p:cTn id="4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3">
                                            <p:txEl>
                                              <p:pRg st="6" end="6"/>
                                            </p:txEl>
                                          </p:spTgt>
                                        </p:tgtEl>
                                        <p:attrNameLst>
                                          <p:attrName>style.visibility</p:attrName>
                                        </p:attrNameLst>
                                      </p:cBhvr>
                                      <p:to>
                                        <p:strVal val="visible"/>
                                      </p:to>
                                    </p:set>
                                    <p:animEffect transition="in" filter="fade">
                                      <p:cBhvr>
                                        <p:cTn id="48" dur="1000"/>
                                        <p:tgtEl>
                                          <p:spTgt spid="3">
                                            <p:txEl>
                                              <p:pRg st="6" end="6"/>
                                            </p:txEl>
                                          </p:spTgt>
                                        </p:tgtEl>
                                      </p:cBhvr>
                                    </p:animEffect>
                                    <p:anim calcmode="lin" valueType="num">
                                      <p:cBhvr>
                                        <p:cTn id="4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3">
                                            <p:txEl>
                                              <p:pRg st="7" end="7"/>
                                            </p:txEl>
                                          </p:spTgt>
                                        </p:tgtEl>
                                        <p:attrNameLst>
                                          <p:attrName>style.visibility</p:attrName>
                                        </p:attrNameLst>
                                      </p:cBhvr>
                                      <p:to>
                                        <p:strVal val="visible"/>
                                      </p:to>
                                    </p:set>
                                    <p:animEffect transition="in" filter="fade">
                                      <p:cBhvr>
                                        <p:cTn id="55" dur="1000"/>
                                        <p:tgtEl>
                                          <p:spTgt spid="3">
                                            <p:txEl>
                                              <p:pRg st="7" end="7"/>
                                            </p:txEl>
                                          </p:spTgt>
                                        </p:tgtEl>
                                      </p:cBhvr>
                                    </p:animEffect>
                                    <p:anim calcmode="lin" valueType="num">
                                      <p:cBhvr>
                                        <p:cTn id="56"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7"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BBB01-DFEE-4CB8-A080-D1BA7F25C7F7}"/>
              </a:ext>
            </a:extLst>
          </p:cNvPr>
          <p:cNvSpPr>
            <a:spLocks noGrp="1"/>
          </p:cNvSpPr>
          <p:nvPr>
            <p:ph type="title"/>
          </p:nvPr>
        </p:nvSpPr>
        <p:spPr>
          <a:xfrm>
            <a:off x="508001" y="1314451"/>
            <a:ext cx="6447501" cy="608120"/>
          </a:xfrm>
        </p:spPr>
        <p:txBody>
          <a:bodyPr>
            <a:normAutofit fontScale="90000"/>
          </a:bodyPr>
          <a:lstStyle/>
          <a:p>
            <a:r>
              <a:rPr lang="en-GB" dirty="0"/>
              <a:t>Business and Planning Act 2020</a:t>
            </a:r>
          </a:p>
        </p:txBody>
      </p:sp>
      <p:sp>
        <p:nvSpPr>
          <p:cNvPr id="3" name="Content Placeholder 2">
            <a:extLst>
              <a:ext uri="{FF2B5EF4-FFF2-40B4-BE49-F238E27FC236}">
                <a16:creationId xmlns:a16="http://schemas.microsoft.com/office/drawing/2014/main" id="{A0AE3F6D-F257-4329-9C77-88E9EB589E89}"/>
              </a:ext>
            </a:extLst>
          </p:cNvPr>
          <p:cNvSpPr>
            <a:spLocks noGrp="1"/>
          </p:cNvSpPr>
          <p:nvPr>
            <p:ph idx="1"/>
          </p:nvPr>
        </p:nvSpPr>
        <p:spPr>
          <a:xfrm>
            <a:off x="508001" y="2089027"/>
            <a:ext cx="8024439" cy="3932261"/>
          </a:xfrm>
        </p:spPr>
        <p:txBody>
          <a:bodyPr>
            <a:normAutofit fontScale="40000" lnSpcReduction="20000"/>
          </a:bodyPr>
          <a:lstStyle/>
          <a:p>
            <a:pPr>
              <a:buFont typeface="Arial" panose="020B0604020202020204" pitchFamily="34" charset="0"/>
              <a:buChar char="•"/>
            </a:pPr>
            <a:endParaRPr lang="en-GB" sz="7200" dirty="0"/>
          </a:p>
          <a:p>
            <a:endParaRPr lang="en-GB" sz="7200" dirty="0"/>
          </a:p>
          <a:p>
            <a:r>
              <a:rPr lang="en-GB" sz="7200" dirty="0"/>
              <a:t>The aim of the Act was to kick start Council house building to deliver 100,000 homes per year</a:t>
            </a:r>
          </a:p>
          <a:p>
            <a:pPr>
              <a:buFont typeface="Arial" panose="020B0604020202020204" pitchFamily="34" charset="0"/>
              <a:buChar char="•"/>
            </a:pPr>
            <a:r>
              <a:rPr lang="en-GB" sz="7200" dirty="0"/>
              <a:t>The temporary measures set out in the Act were aimed to  help encourage the construction and building industry to resume its work </a:t>
            </a:r>
          </a:p>
          <a:p>
            <a:endParaRPr lang="en-GB" dirty="0"/>
          </a:p>
        </p:txBody>
      </p:sp>
    </p:spTree>
    <p:extLst>
      <p:ext uri="{BB962C8B-B14F-4D97-AF65-F5344CB8AC3E}">
        <p14:creationId xmlns:p14="http://schemas.microsoft.com/office/powerpoint/2010/main" val="171524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E97ED-67AD-4E68-8D07-15DDF8070BAF}"/>
              </a:ext>
            </a:extLst>
          </p:cNvPr>
          <p:cNvSpPr>
            <a:spLocks noGrp="1"/>
          </p:cNvSpPr>
          <p:nvPr>
            <p:ph type="title"/>
          </p:nvPr>
        </p:nvSpPr>
        <p:spPr/>
        <p:txBody>
          <a:bodyPr/>
          <a:lstStyle/>
          <a:p>
            <a:r>
              <a:rPr lang="en-GB" dirty="0"/>
              <a:t>Business and Planning Act 2020</a:t>
            </a:r>
          </a:p>
        </p:txBody>
      </p:sp>
      <p:sp>
        <p:nvSpPr>
          <p:cNvPr id="3" name="Content Placeholder 2">
            <a:extLst>
              <a:ext uri="{FF2B5EF4-FFF2-40B4-BE49-F238E27FC236}">
                <a16:creationId xmlns:a16="http://schemas.microsoft.com/office/drawing/2014/main" id="{146C04D6-31D7-4148-BBC1-2D014082F636}"/>
              </a:ext>
            </a:extLst>
          </p:cNvPr>
          <p:cNvSpPr>
            <a:spLocks noGrp="1"/>
          </p:cNvSpPr>
          <p:nvPr>
            <p:ph idx="1"/>
          </p:nvPr>
        </p:nvSpPr>
        <p:spPr/>
        <p:txBody>
          <a:bodyPr>
            <a:normAutofit fontScale="47500" lnSpcReduction="20000"/>
          </a:bodyPr>
          <a:lstStyle/>
          <a:p>
            <a:r>
              <a:rPr lang="en-GB" dirty="0">
                <a:solidFill>
                  <a:srgbClr val="000000"/>
                </a:solidFill>
                <a:effectLst/>
              </a:rPr>
              <a:t>Changes to the planning system were introduced through the </a:t>
            </a:r>
            <a:r>
              <a:rPr lang="en-GB" i="1" dirty="0">
                <a:solidFill>
                  <a:srgbClr val="000000"/>
                </a:solidFill>
                <a:effectLst/>
              </a:rPr>
              <a:t>Business and Planning Act 2020</a:t>
            </a:r>
            <a:r>
              <a:rPr lang="en-GB" dirty="0">
                <a:solidFill>
                  <a:srgbClr val="000000"/>
                </a:solidFill>
                <a:effectLst/>
              </a:rPr>
              <a:t> which received Royal Assent on 22 July 2020. </a:t>
            </a:r>
            <a:endParaRPr lang="en-GB" dirty="0">
              <a:effectLst/>
            </a:endParaRPr>
          </a:p>
          <a:p>
            <a:r>
              <a:rPr lang="en-GB" dirty="0">
                <a:solidFill>
                  <a:srgbClr val="000000"/>
                </a:solidFill>
                <a:effectLst/>
              </a:rPr>
              <a:t>The Act included a range of measures to help businesses adjust to new ways of working as a result of Covid-19. In respect of planning, these included:</a:t>
            </a:r>
            <a:endParaRPr lang="en-GB" dirty="0">
              <a:effectLst/>
            </a:endParaRPr>
          </a:p>
          <a:p>
            <a:r>
              <a:rPr lang="en-GB" i="1" dirty="0">
                <a:solidFill>
                  <a:srgbClr val="000000"/>
                </a:solidFill>
                <a:effectLst/>
              </a:rPr>
              <a:t>a) Pavement licences</a:t>
            </a:r>
            <a:r>
              <a:rPr lang="en-GB" dirty="0">
                <a:solidFill>
                  <a:srgbClr val="000000"/>
                </a:solidFill>
                <a:effectLst/>
              </a:rPr>
              <a:t>: a new streamlined procedure enabling businesses serving food and drink to apply for a temporary pavement licence</a:t>
            </a:r>
            <a:endParaRPr lang="en-GB" dirty="0">
              <a:effectLst/>
            </a:endParaRPr>
          </a:p>
          <a:p>
            <a:r>
              <a:rPr lang="en-GB" dirty="0">
                <a:solidFill>
                  <a:srgbClr val="000000"/>
                </a:solidFill>
                <a:effectLst/>
              </a:rPr>
              <a:t>b) </a:t>
            </a:r>
            <a:r>
              <a:rPr lang="en-GB" i="1" dirty="0">
                <a:solidFill>
                  <a:srgbClr val="000000"/>
                </a:solidFill>
                <a:effectLst/>
              </a:rPr>
              <a:t>Construction hours</a:t>
            </a:r>
            <a:r>
              <a:rPr lang="en-GB" dirty="0">
                <a:solidFill>
                  <a:srgbClr val="000000"/>
                </a:solidFill>
                <a:effectLst/>
              </a:rPr>
              <a:t>: a fast track application process for the temporary variation of planning conditions relating to construction site working hours</a:t>
            </a:r>
            <a:endParaRPr lang="en-GB" dirty="0">
              <a:effectLst/>
            </a:endParaRPr>
          </a:p>
          <a:p>
            <a:r>
              <a:rPr lang="en-GB" dirty="0">
                <a:solidFill>
                  <a:srgbClr val="000000"/>
                </a:solidFill>
                <a:effectLst/>
              </a:rPr>
              <a:t>c) </a:t>
            </a:r>
            <a:r>
              <a:rPr lang="en-GB" i="1" dirty="0">
                <a:solidFill>
                  <a:srgbClr val="000000"/>
                </a:solidFill>
                <a:effectLst/>
              </a:rPr>
              <a:t>Time extensions</a:t>
            </a:r>
            <a:r>
              <a:rPr lang="en-GB" dirty="0">
                <a:solidFill>
                  <a:srgbClr val="000000"/>
                </a:solidFill>
                <a:effectLst/>
              </a:rPr>
              <a:t>: provision to allow the commencement period for certain unimplemented planning permissions and listed building consents to be extended. This is to ensure relevant permissions and consents are still extant, enabling development to commence following delays caused by Covid-19</a:t>
            </a:r>
            <a:endParaRPr lang="en-GB" dirty="0">
              <a:effectLst/>
            </a:endParaRPr>
          </a:p>
          <a:p>
            <a:r>
              <a:rPr lang="en-GB" dirty="0">
                <a:solidFill>
                  <a:srgbClr val="000000"/>
                </a:solidFill>
                <a:effectLst/>
              </a:rPr>
              <a:t>d) </a:t>
            </a:r>
            <a:r>
              <a:rPr lang="en-GB" i="1" dirty="0">
                <a:solidFill>
                  <a:srgbClr val="000000"/>
                </a:solidFill>
                <a:effectLst/>
              </a:rPr>
              <a:t>Remote meetings</a:t>
            </a:r>
            <a:r>
              <a:rPr lang="en-GB" dirty="0">
                <a:solidFill>
                  <a:srgbClr val="000000"/>
                </a:solidFill>
                <a:effectLst/>
              </a:rPr>
              <a:t>: amendment to the </a:t>
            </a:r>
            <a:r>
              <a:rPr lang="en-GB" i="1" dirty="0">
                <a:solidFill>
                  <a:srgbClr val="000000"/>
                </a:solidFill>
                <a:effectLst/>
              </a:rPr>
              <a:t>Coronavirus Act 2020</a:t>
            </a:r>
            <a:r>
              <a:rPr lang="en-GB" dirty="0">
                <a:solidFill>
                  <a:srgbClr val="000000"/>
                </a:solidFill>
                <a:effectLst/>
              </a:rPr>
              <a:t> which provides that regulations can make provision relating to requirements for local authorities to hold meetings, the timing and frequency of such meetings, the places at which such meetings must be held, and the way in which people may attend, speak and vote. [NB: Regulations that implemented S78 of the Coronavirus Act were made pursuant to the </a:t>
            </a:r>
            <a:r>
              <a:rPr lang="en-GB" i="1" dirty="0">
                <a:solidFill>
                  <a:srgbClr val="000000"/>
                </a:solidFill>
                <a:effectLst/>
              </a:rPr>
              <a:t>Local Authorities and Police and Crime Panels (Coronavirus) (Flexibility of Local Authority and Police and Crime Panel Meetings) (England and Wales) Regulations 2020</a:t>
            </a:r>
            <a:r>
              <a:rPr lang="en-GB" dirty="0">
                <a:solidFill>
                  <a:srgbClr val="000000"/>
                </a:solidFill>
                <a:effectLst/>
              </a:rPr>
              <a:t> and come into force on 4th April 2020.]</a:t>
            </a:r>
          </a:p>
          <a:p>
            <a:pPr marL="0" indent="0">
              <a:buNone/>
            </a:pPr>
            <a:endParaRPr lang="en-GB" dirty="0"/>
          </a:p>
        </p:txBody>
      </p:sp>
    </p:spTree>
    <p:extLst>
      <p:ext uri="{BB962C8B-B14F-4D97-AF65-F5344CB8AC3E}">
        <p14:creationId xmlns:p14="http://schemas.microsoft.com/office/powerpoint/2010/main" val="1081280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1000"/>
                                        <p:tgtEl>
                                          <p:spTgt spid="3">
                                            <p:txEl>
                                              <p:pRg st="1" end="1"/>
                                            </p:txEl>
                                          </p:spTgt>
                                        </p:tgtEl>
                                      </p:cBhvr>
                                    </p:animEffect>
                                    <p:anim calcmode="lin" valueType="num">
                                      <p:cBhvr>
                                        <p:cTn id="2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1000"/>
                                        <p:tgtEl>
                                          <p:spTgt spid="3">
                                            <p:txEl>
                                              <p:pRg st="2" end="2"/>
                                            </p:txEl>
                                          </p:spTgt>
                                        </p:tgtEl>
                                      </p:cBhvr>
                                    </p:animEffect>
                                    <p:anim calcmode="lin" valueType="num">
                                      <p:cBhvr>
                                        <p:cTn id="2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fade">
                                      <p:cBhvr>
                                        <p:cTn id="32" dur="1000"/>
                                        <p:tgtEl>
                                          <p:spTgt spid="3">
                                            <p:txEl>
                                              <p:pRg st="3" end="3"/>
                                            </p:txEl>
                                          </p:spTgt>
                                        </p:tgtEl>
                                      </p:cBhvr>
                                    </p:animEffect>
                                    <p:anim calcmode="lin" valueType="num">
                                      <p:cBhvr>
                                        <p:cTn id="3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fade">
                                      <p:cBhvr>
                                        <p:cTn id="37" dur="1000"/>
                                        <p:tgtEl>
                                          <p:spTgt spid="3">
                                            <p:txEl>
                                              <p:pRg st="4" end="4"/>
                                            </p:txEl>
                                          </p:spTgt>
                                        </p:tgtEl>
                                      </p:cBhvr>
                                    </p:animEffect>
                                    <p:anim calcmode="lin" valueType="num">
                                      <p:cBhvr>
                                        <p:cTn id="3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4B6FA-0E1C-43A5-9D98-5999E994C4CD}"/>
              </a:ext>
            </a:extLst>
          </p:cNvPr>
          <p:cNvSpPr>
            <a:spLocks noGrp="1"/>
          </p:cNvSpPr>
          <p:nvPr>
            <p:ph type="title"/>
          </p:nvPr>
        </p:nvSpPr>
        <p:spPr/>
        <p:txBody>
          <a:bodyPr/>
          <a:lstStyle/>
          <a:p>
            <a:r>
              <a:rPr lang="en-GB" dirty="0"/>
              <a:t>The Corona Virus Act 2020</a:t>
            </a:r>
          </a:p>
        </p:txBody>
      </p:sp>
      <p:sp>
        <p:nvSpPr>
          <p:cNvPr id="3" name="Content Placeholder 2">
            <a:extLst>
              <a:ext uri="{FF2B5EF4-FFF2-40B4-BE49-F238E27FC236}">
                <a16:creationId xmlns:a16="http://schemas.microsoft.com/office/drawing/2014/main" id="{87F2A9E3-3E2D-4DAE-8521-3D108FB7C151}"/>
              </a:ext>
            </a:extLst>
          </p:cNvPr>
          <p:cNvSpPr>
            <a:spLocks noGrp="1"/>
          </p:cNvSpPr>
          <p:nvPr>
            <p:ph idx="1"/>
          </p:nvPr>
        </p:nvSpPr>
        <p:spPr>
          <a:xfrm>
            <a:off x="508001" y="2082369"/>
            <a:ext cx="6447501" cy="3305903"/>
          </a:xfrm>
        </p:spPr>
        <p:txBody>
          <a:bodyPr>
            <a:normAutofit fontScale="92500" lnSpcReduction="10000"/>
          </a:bodyPr>
          <a:lstStyle/>
          <a:p>
            <a:r>
              <a:rPr lang="en-GB" sz="1575" dirty="0"/>
              <a:t>Introduced revised and new powers and duties in respect of:</a:t>
            </a:r>
          </a:p>
          <a:p>
            <a:pPr marL="0" indent="0">
              <a:buNone/>
            </a:pPr>
            <a:endParaRPr lang="en-GB" dirty="0"/>
          </a:p>
          <a:p>
            <a:pPr lvl="1"/>
            <a:r>
              <a:rPr lang="en-GB" sz="1425" dirty="0"/>
              <a:t>Collection and use of contact details</a:t>
            </a:r>
          </a:p>
          <a:p>
            <a:pPr lvl="1"/>
            <a:r>
              <a:rPr lang="en-GB" sz="1425" dirty="0"/>
              <a:t>QR codes</a:t>
            </a:r>
          </a:p>
          <a:p>
            <a:pPr lvl="1"/>
            <a:r>
              <a:rPr lang="en-GB" sz="1425" dirty="0"/>
              <a:t>Refusal of entry</a:t>
            </a:r>
          </a:p>
          <a:p>
            <a:pPr lvl="1"/>
            <a:r>
              <a:rPr lang="en-GB" sz="1425" dirty="0"/>
              <a:t>Temporary restrictions on businesses and services</a:t>
            </a:r>
          </a:p>
          <a:p>
            <a:pPr lvl="1"/>
            <a:r>
              <a:rPr lang="en-GB" sz="1425" dirty="0"/>
              <a:t>Health protection – food and drink premises</a:t>
            </a:r>
          </a:p>
          <a:p>
            <a:pPr lvl="1"/>
            <a:r>
              <a:rPr lang="en-GB" sz="1425" dirty="0"/>
              <a:t>Ability to levy fixed penalty notices</a:t>
            </a:r>
          </a:p>
          <a:p>
            <a:pPr lvl="1"/>
            <a:r>
              <a:rPr lang="en-GB" sz="1425" dirty="0"/>
              <a:t>Postponed elections and referendums and postal ballots</a:t>
            </a:r>
          </a:p>
          <a:p>
            <a:pPr lvl="1"/>
            <a:r>
              <a:rPr lang="en-GB" sz="1425" dirty="0"/>
              <a:t>Enforcement in relation to health protection</a:t>
            </a:r>
          </a:p>
          <a:p>
            <a:pPr lvl="1"/>
            <a:r>
              <a:rPr lang="en-GB" sz="1425" dirty="0"/>
              <a:t>Self isolation</a:t>
            </a:r>
          </a:p>
          <a:p>
            <a:pPr lvl="1"/>
            <a:r>
              <a:rPr lang="en-GB" sz="1425" dirty="0"/>
              <a:t>Community Safety</a:t>
            </a:r>
          </a:p>
          <a:p>
            <a:pPr lvl="1"/>
            <a:r>
              <a:rPr lang="en-GB" sz="1425" dirty="0"/>
              <a:t>Quarantine rules</a:t>
            </a:r>
          </a:p>
        </p:txBody>
      </p:sp>
    </p:spTree>
    <p:extLst>
      <p:ext uri="{BB962C8B-B14F-4D97-AF65-F5344CB8AC3E}">
        <p14:creationId xmlns:p14="http://schemas.microsoft.com/office/powerpoint/2010/main" val="310888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1000"/>
                                        <p:tgtEl>
                                          <p:spTgt spid="3">
                                            <p:txEl>
                                              <p:pRg st="4" end="4"/>
                                            </p:txEl>
                                          </p:spTgt>
                                        </p:tgtEl>
                                      </p:cBhvr>
                                    </p:animEffect>
                                    <p:anim calcmode="lin" valueType="num">
                                      <p:cBhvr>
                                        <p:cTn id="3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Effect transition="in" filter="fade">
                                      <p:cBhvr>
                                        <p:cTn id="40" dur="1000"/>
                                        <p:tgtEl>
                                          <p:spTgt spid="3">
                                            <p:txEl>
                                              <p:pRg st="5" end="5"/>
                                            </p:txEl>
                                          </p:spTgt>
                                        </p:tgtEl>
                                      </p:cBhvr>
                                    </p:animEffect>
                                    <p:anim calcmode="lin" valueType="num">
                                      <p:cBhvr>
                                        <p:cTn id="41"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Effect transition="in" filter="fade">
                                      <p:cBhvr>
                                        <p:cTn id="47" dur="1000"/>
                                        <p:tgtEl>
                                          <p:spTgt spid="3">
                                            <p:txEl>
                                              <p:pRg st="6" end="6"/>
                                            </p:txEl>
                                          </p:spTgt>
                                        </p:tgtEl>
                                      </p:cBhvr>
                                    </p:animEffect>
                                    <p:anim calcmode="lin" valueType="num">
                                      <p:cBhvr>
                                        <p:cTn id="4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3">
                                            <p:txEl>
                                              <p:pRg st="7" end="7"/>
                                            </p:txEl>
                                          </p:spTgt>
                                        </p:tgtEl>
                                        <p:attrNameLst>
                                          <p:attrName>style.visibility</p:attrName>
                                        </p:attrNameLst>
                                      </p:cBhvr>
                                      <p:to>
                                        <p:strVal val="visible"/>
                                      </p:to>
                                    </p:set>
                                    <p:animEffect transition="in" filter="fade">
                                      <p:cBhvr>
                                        <p:cTn id="54" dur="1000"/>
                                        <p:tgtEl>
                                          <p:spTgt spid="3">
                                            <p:txEl>
                                              <p:pRg st="7" end="7"/>
                                            </p:txEl>
                                          </p:spTgt>
                                        </p:tgtEl>
                                      </p:cBhvr>
                                    </p:animEffect>
                                    <p:anim calcmode="lin" valueType="num">
                                      <p:cBhvr>
                                        <p:cTn id="55"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6"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nodeType="clickEffect">
                                  <p:stCondLst>
                                    <p:cond delay="0"/>
                                  </p:stCondLst>
                                  <p:childTnLst>
                                    <p:set>
                                      <p:cBhvr>
                                        <p:cTn id="60" dur="1" fill="hold">
                                          <p:stCondLst>
                                            <p:cond delay="0"/>
                                          </p:stCondLst>
                                        </p:cTn>
                                        <p:tgtEl>
                                          <p:spTgt spid="3">
                                            <p:txEl>
                                              <p:pRg st="8" end="8"/>
                                            </p:txEl>
                                          </p:spTgt>
                                        </p:tgtEl>
                                        <p:attrNameLst>
                                          <p:attrName>style.visibility</p:attrName>
                                        </p:attrNameLst>
                                      </p:cBhvr>
                                      <p:to>
                                        <p:strVal val="visible"/>
                                      </p:to>
                                    </p:set>
                                    <p:animEffect transition="in" filter="fade">
                                      <p:cBhvr>
                                        <p:cTn id="61" dur="1000"/>
                                        <p:tgtEl>
                                          <p:spTgt spid="3">
                                            <p:txEl>
                                              <p:pRg st="8" end="8"/>
                                            </p:txEl>
                                          </p:spTgt>
                                        </p:tgtEl>
                                      </p:cBhvr>
                                    </p:animEffect>
                                    <p:anim calcmode="lin" valueType="num">
                                      <p:cBhvr>
                                        <p:cTn id="62"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3"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nodeType="clickEffect">
                                  <p:stCondLst>
                                    <p:cond delay="0"/>
                                  </p:stCondLst>
                                  <p:childTnLst>
                                    <p:set>
                                      <p:cBhvr>
                                        <p:cTn id="67" dur="1" fill="hold">
                                          <p:stCondLst>
                                            <p:cond delay="0"/>
                                          </p:stCondLst>
                                        </p:cTn>
                                        <p:tgtEl>
                                          <p:spTgt spid="3">
                                            <p:txEl>
                                              <p:pRg st="9" end="9"/>
                                            </p:txEl>
                                          </p:spTgt>
                                        </p:tgtEl>
                                        <p:attrNameLst>
                                          <p:attrName>style.visibility</p:attrName>
                                        </p:attrNameLst>
                                      </p:cBhvr>
                                      <p:to>
                                        <p:strVal val="visible"/>
                                      </p:to>
                                    </p:set>
                                    <p:animEffect transition="in" filter="fade">
                                      <p:cBhvr>
                                        <p:cTn id="68" dur="1000"/>
                                        <p:tgtEl>
                                          <p:spTgt spid="3">
                                            <p:txEl>
                                              <p:pRg st="9" end="9"/>
                                            </p:txEl>
                                          </p:spTgt>
                                        </p:tgtEl>
                                      </p:cBhvr>
                                    </p:animEffect>
                                    <p:anim calcmode="lin" valueType="num">
                                      <p:cBhvr>
                                        <p:cTn id="69"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70"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nodeType="clickEffect">
                                  <p:stCondLst>
                                    <p:cond delay="0"/>
                                  </p:stCondLst>
                                  <p:childTnLst>
                                    <p:set>
                                      <p:cBhvr>
                                        <p:cTn id="74" dur="1" fill="hold">
                                          <p:stCondLst>
                                            <p:cond delay="0"/>
                                          </p:stCondLst>
                                        </p:cTn>
                                        <p:tgtEl>
                                          <p:spTgt spid="3">
                                            <p:txEl>
                                              <p:pRg st="10" end="10"/>
                                            </p:txEl>
                                          </p:spTgt>
                                        </p:tgtEl>
                                        <p:attrNameLst>
                                          <p:attrName>style.visibility</p:attrName>
                                        </p:attrNameLst>
                                      </p:cBhvr>
                                      <p:to>
                                        <p:strVal val="visible"/>
                                      </p:to>
                                    </p:set>
                                    <p:animEffect transition="in" filter="fade">
                                      <p:cBhvr>
                                        <p:cTn id="75" dur="1000"/>
                                        <p:tgtEl>
                                          <p:spTgt spid="3">
                                            <p:txEl>
                                              <p:pRg st="10" end="10"/>
                                            </p:txEl>
                                          </p:spTgt>
                                        </p:tgtEl>
                                      </p:cBhvr>
                                    </p:animEffect>
                                    <p:anim calcmode="lin" valueType="num">
                                      <p:cBhvr>
                                        <p:cTn id="76"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77"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42" presetClass="entr" presetSubtype="0" fill="hold" nodeType="clickEffect">
                                  <p:stCondLst>
                                    <p:cond delay="0"/>
                                  </p:stCondLst>
                                  <p:childTnLst>
                                    <p:set>
                                      <p:cBhvr>
                                        <p:cTn id="81" dur="1" fill="hold">
                                          <p:stCondLst>
                                            <p:cond delay="0"/>
                                          </p:stCondLst>
                                        </p:cTn>
                                        <p:tgtEl>
                                          <p:spTgt spid="3">
                                            <p:txEl>
                                              <p:pRg st="11" end="11"/>
                                            </p:txEl>
                                          </p:spTgt>
                                        </p:tgtEl>
                                        <p:attrNameLst>
                                          <p:attrName>style.visibility</p:attrName>
                                        </p:attrNameLst>
                                      </p:cBhvr>
                                      <p:to>
                                        <p:strVal val="visible"/>
                                      </p:to>
                                    </p:set>
                                    <p:animEffect transition="in" filter="fade">
                                      <p:cBhvr>
                                        <p:cTn id="82" dur="1000"/>
                                        <p:tgtEl>
                                          <p:spTgt spid="3">
                                            <p:txEl>
                                              <p:pRg st="11" end="11"/>
                                            </p:txEl>
                                          </p:spTgt>
                                        </p:tgtEl>
                                      </p:cBhvr>
                                    </p:animEffect>
                                    <p:anim calcmode="lin" valueType="num">
                                      <p:cBhvr>
                                        <p:cTn id="83"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84"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42" presetClass="entr" presetSubtype="0" fill="hold" nodeType="clickEffect">
                                  <p:stCondLst>
                                    <p:cond delay="0"/>
                                  </p:stCondLst>
                                  <p:childTnLst>
                                    <p:set>
                                      <p:cBhvr>
                                        <p:cTn id="88" dur="1" fill="hold">
                                          <p:stCondLst>
                                            <p:cond delay="0"/>
                                          </p:stCondLst>
                                        </p:cTn>
                                        <p:tgtEl>
                                          <p:spTgt spid="3">
                                            <p:txEl>
                                              <p:pRg st="12" end="12"/>
                                            </p:txEl>
                                          </p:spTgt>
                                        </p:tgtEl>
                                        <p:attrNameLst>
                                          <p:attrName>style.visibility</p:attrName>
                                        </p:attrNameLst>
                                      </p:cBhvr>
                                      <p:to>
                                        <p:strVal val="visible"/>
                                      </p:to>
                                    </p:set>
                                    <p:animEffect transition="in" filter="fade">
                                      <p:cBhvr>
                                        <p:cTn id="89" dur="1000"/>
                                        <p:tgtEl>
                                          <p:spTgt spid="3">
                                            <p:txEl>
                                              <p:pRg st="12" end="12"/>
                                            </p:txEl>
                                          </p:spTgt>
                                        </p:tgtEl>
                                      </p:cBhvr>
                                    </p:animEffect>
                                    <p:anim calcmode="lin" valueType="num">
                                      <p:cBhvr>
                                        <p:cTn id="90"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91" dur="1000" fill="hold"/>
                                        <p:tgtEl>
                                          <p:spTgt spid="3">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2A584-77ED-4E41-A90E-F81BB8A2CAE9}"/>
              </a:ext>
            </a:extLst>
          </p:cNvPr>
          <p:cNvSpPr>
            <a:spLocks noGrp="1"/>
          </p:cNvSpPr>
          <p:nvPr>
            <p:ph type="title"/>
          </p:nvPr>
        </p:nvSpPr>
        <p:spPr/>
        <p:txBody>
          <a:bodyPr/>
          <a:lstStyle/>
          <a:p>
            <a:r>
              <a:rPr lang="en-GB" dirty="0"/>
              <a:t>Corona Virus Enabling Regulations</a:t>
            </a:r>
          </a:p>
        </p:txBody>
      </p:sp>
      <p:sp>
        <p:nvSpPr>
          <p:cNvPr id="3" name="Content Placeholder 2">
            <a:extLst>
              <a:ext uri="{FF2B5EF4-FFF2-40B4-BE49-F238E27FC236}">
                <a16:creationId xmlns:a16="http://schemas.microsoft.com/office/drawing/2014/main" id="{0485B5A8-05E9-477B-AE23-B6501EBB0946}"/>
              </a:ext>
            </a:extLst>
          </p:cNvPr>
          <p:cNvSpPr>
            <a:spLocks noGrp="1"/>
          </p:cNvSpPr>
          <p:nvPr>
            <p:ph idx="1"/>
          </p:nvPr>
        </p:nvSpPr>
        <p:spPr/>
        <p:txBody>
          <a:bodyPr/>
          <a:lstStyle/>
          <a:p>
            <a:r>
              <a:rPr lang="en-GB" dirty="0"/>
              <a:t>Enabled meetings to be held remotely</a:t>
            </a:r>
          </a:p>
          <a:p>
            <a:r>
              <a:rPr lang="en-GB" dirty="0"/>
              <a:t>Regulations ended 7</a:t>
            </a:r>
            <a:r>
              <a:rPr lang="en-GB" baseline="30000" dirty="0"/>
              <a:t>th</a:t>
            </a:r>
            <a:r>
              <a:rPr lang="en-GB" dirty="0"/>
              <a:t> June 2021</a:t>
            </a:r>
          </a:p>
          <a:p>
            <a:r>
              <a:rPr lang="en-GB" dirty="0"/>
              <a:t>Planning Meetings are meetings held in public but are not public meetings</a:t>
            </a:r>
          </a:p>
        </p:txBody>
      </p:sp>
    </p:spTree>
    <p:extLst>
      <p:ext uri="{BB962C8B-B14F-4D97-AF65-F5344CB8AC3E}">
        <p14:creationId xmlns:p14="http://schemas.microsoft.com/office/powerpoint/2010/main" val="595720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539552" y="1701205"/>
            <a:ext cx="8147248" cy="4424958"/>
          </a:xfrm>
        </p:spPr>
        <p:txBody>
          <a:bodyPr>
            <a:normAutofit fontScale="77500" lnSpcReduction="20000"/>
          </a:bodyPr>
          <a:lstStyle/>
          <a:p>
            <a:pPr marL="0" indent="0">
              <a:buNone/>
            </a:pPr>
            <a:r>
              <a:rPr lang="en-GB" sz="2000" b="1" dirty="0"/>
              <a:t> Borough and District Councils</a:t>
            </a:r>
          </a:p>
          <a:p>
            <a:pPr marL="0" indent="0">
              <a:buNone/>
            </a:pPr>
            <a:endParaRPr lang="en-GB" sz="2000" dirty="0"/>
          </a:p>
          <a:p>
            <a:pPr marL="0" indent="0">
              <a:buNone/>
            </a:pPr>
            <a:r>
              <a:rPr lang="en-GB" sz="2000" dirty="0"/>
              <a:t>Operating alongside County Councils in some parts of England and typically cover medium and smaller size towns and rural areas. 201 in England ( Big cities and some counties ( such as Northumberland, West Berkshire, Herefordshire and Wiltshire) combine both sets of functions). </a:t>
            </a:r>
          </a:p>
          <a:p>
            <a:pPr marL="0" indent="0">
              <a:buNone/>
            </a:pPr>
            <a:endParaRPr lang="en-GB" sz="2000" dirty="0"/>
          </a:p>
          <a:p>
            <a:pPr marL="0" indent="0">
              <a:buNone/>
            </a:pPr>
            <a:r>
              <a:rPr lang="en-GB" sz="2000" dirty="0"/>
              <a:t>Planning responsibilities of boroughs/districts include : </a:t>
            </a:r>
          </a:p>
          <a:p>
            <a:pPr marL="0" indent="0">
              <a:buNone/>
            </a:pPr>
            <a:endParaRPr lang="en-GB" sz="2000" dirty="0"/>
          </a:p>
          <a:p>
            <a:pPr>
              <a:buFont typeface="Wingdings" panose="05000000000000000000" pitchFamily="2" charset="2"/>
              <a:buChar char="Ø"/>
            </a:pPr>
            <a:r>
              <a:rPr lang="en-GB" sz="2000" dirty="0"/>
              <a:t>to produce a development plan (local plan)  for their area ( except for minerals and waste)</a:t>
            </a:r>
          </a:p>
          <a:p>
            <a:pPr>
              <a:buFont typeface="Wingdings" panose="05000000000000000000" pitchFamily="2" charset="2"/>
              <a:buChar char="Ø"/>
            </a:pPr>
            <a:r>
              <a:rPr lang="en-GB" sz="2000" dirty="0"/>
              <a:t>to support towns and parishes on neighbourhood plans  </a:t>
            </a:r>
          </a:p>
          <a:p>
            <a:pPr>
              <a:buFont typeface="Wingdings" panose="05000000000000000000" pitchFamily="2" charset="2"/>
              <a:buChar char="Ø"/>
            </a:pPr>
            <a:r>
              <a:rPr lang="en-GB" sz="2000" dirty="0"/>
              <a:t>to decide most planning applications ( except minerals and waste)</a:t>
            </a:r>
          </a:p>
          <a:p>
            <a:pPr>
              <a:buFont typeface="Wingdings" panose="05000000000000000000" pitchFamily="2" charset="2"/>
              <a:buChar char="Ø"/>
            </a:pPr>
            <a:r>
              <a:rPr lang="en-GB" sz="2000" dirty="0"/>
              <a:t>to enforce planning control</a:t>
            </a:r>
          </a:p>
          <a:p>
            <a:pPr>
              <a:buFont typeface="Wingdings" panose="05000000000000000000" pitchFamily="2" charset="2"/>
              <a:buChar char="Ø"/>
            </a:pPr>
            <a:r>
              <a:rPr lang="en-GB" sz="2000" dirty="0"/>
              <a:t>to conserve and enhance the local environment</a:t>
            </a:r>
          </a:p>
          <a:p>
            <a:pPr>
              <a:buFont typeface="Wingdings" panose="05000000000000000000" pitchFamily="2" charset="2"/>
              <a:buChar char="Ø"/>
            </a:pPr>
            <a:r>
              <a:rPr lang="en-GB" sz="2000" dirty="0"/>
              <a:t>set Community Infrastructure Levy (CIL)</a:t>
            </a:r>
          </a:p>
          <a:p>
            <a:pPr>
              <a:buFont typeface="Wingdings" panose="05000000000000000000" pitchFamily="2" charset="2"/>
              <a:buChar char="Ø"/>
            </a:pPr>
            <a:r>
              <a:rPr lang="en-GB" sz="2000" dirty="0"/>
              <a:t>a range of other planning functions such as appeals, </a:t>
            </a:r>
          </a:p>
          <a:p>
            <a:pPr marL="0" indent="0">
              <a:buNone/>
            </a:pPr>
            <a:r>
              <a:rPr lang="en-GB" sz="2000" dirty="0"/>
              <a:t>       tree protection , conservation areas, CPO etc. </a:t>
            </a:r>
          </a:p>
          <a:p>
            <a:pPr marL="0" indent="0">
              <a:buNone/>
            </a:pPr>
            <a:endParaRPr lang="en-GB" sz="2000" dirty="0"/>
          </a:p>
          <a:p>
            <a:pPr marL="0" indent="0">
              <a:buNone/>
            </a:pPr>
            <a:endParaRPr lang="en-GB" sz="2000" dirty="0"/>
          </a:p>
          <a:p>
            <a:pPr marL="0" indent="0">
              <a:buNone/>
            </a:pPr>
            <a:endParaRPr lang="en-GB" sz="2000" dirty="0"/>
          </a:p>
        </p:txBody>
      </p:sp>
      <p:sp>
        <p:nvSpPr>
          <p:cNvPr id="6" name="Title 5">
            <a:extLst>
              <a:ext uri="{FF2B5EF4-FFF2-40B4-BE49-F238E27FC236}">
                <a16:creationId xmlns:a16="http://schemas.microsoft.com/office/drawing/2014/main" id="{C1FB0A45-43E8-4FEA-9280-F6B9218B2F5E}"/>
              </a:ext>
            </a:extLst>
          </p:cNvPr>
          <p:cNvSpPr>
            <a:spLocks noGrp="1"/>
          </p:cNvSpPr>
          <p:nvPr>
            <p:ph type="title"/>
          </p:nvPr>
        </p:nvSpPr>
        <p:spPr/>
        <p:txBody>
          <a:bodyPr/>
          <a:lstStyle/>
          <a:p>
            <a:r>
              <a:rPr lang="en-GB" dirty="0"/>
              <a:t>Yes even more main players</a:t>
            </a:r>
          </a:p>
        </p:txBody>
      </p:sp>
    </p:spTree>
    <p:extLst>
      <p:ext uri="{BB962C8B-B14F-4D97-AF65-F5344CB8AC3E}">
        <p14:creationId xmlns:p14="http://schemas.microsoft.com/office/powerpoint/2010/main" val="1646225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1000"/>
                                        <p:tgtEl>
                                          <p:spTgt spid="5">
                                            <p:txEl>
                                              <p:pRg st="0" end="0"/>
                                            </p:txEl>
                                          </p:spTgt>
                                        </p:tgtEl>
                                      </p:cBhvr>
                                    </p:animEffect>
                                    <p:anim calcmode="lin" valueType="num">
                                      <p:cBhvr>
                                        <p:cTn id="15"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Effect transition="in" filter="fade">
                                      <p:cBhvr>
                                        <p:cTn id="28" dur="1000"/>
                                        <p:tgtEl>
                                          <p:spTgt spid="5">
                                            <p:txEl>
                                              <p:pRg st="4" end="4"/>
                                            </p:txEl>
                                          </p:spTgt>
                                        </p:tgtEl>
                                      </p:cBhvr>
                                    </p:animEffect>
                                    <p:anim calcmode="lin" valueType="num">
                                      <p:cBhvr>
                                        <p:cTn id="29"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6" end="6"/>
                                            </p:txEl>
                                          </p:spTgt>
                                        </p:tgtEl>
                                        <p:attrNameLst>
                                          <p:attrName>style.visibility</p:attrName>
                                        </p:attrNameLst>
                                      </p:cBhvr>
                                      <p:to>
                                        <p:strVal val="visible"/>
                                      </p:to>
                                    </p:set>
                                    <p:animEffect transition="in" filter="fade">
                                      <p:cBhvr>
                                        <p:cTn id="35" dur="1000"/>
                                        <p:tgtEl>
                                          <p:spTgt spid="5">
                                            <p:txEl>
                                              <p:pRg st="6" end="6"/>
                                            </p:txEl>
                                          </p:spTgt>
                                        </p:tgtEl>
                                      </p:cBhvr>
                                    </p:animEffect>
                                    <p:anim calcmode="lin" valueType="num">
                                      <p:cBhvr>
                                        <p:cTn id="36"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6" end="6"/>
                                            </p:txEl>
                                          </p:spTgt>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5">
                                            <p:txEl>
                                              <p:pRg st="7" end="7"/>
                                            </p:txEl>
                                          </p:spTgt>
                                        </p:tgtEl>
                                        <p:attrNameLst>
                                          <p:attrName>style.visibility</p:attrName>
                                        </p:attrNameLst>
                                      </p:cBhvr>
                                      <p:to>
                                        <p:strVal val="visible"/>
                                      </p:to>
                                    </p:set>
                                    <p:animEffect transition="in" filter="fade">
                                      <p:cBhvr>
                                        <p:cTn id="40" dur="1000"/>
                                        <p:tgtEl>
                                          <p:spTgt spid="5">
                                            <p:txEl>
                                              <p:pRg st="7" end="7"/>
                                            </p:txEl>
                                          </p:spTgt>
                                        </p:tgtEl>
                                      </p:cBhvr>
                                    </p:animEffect>
                                    <p:anim calcmode="lin" valueType="num">
                                      <p:cBhvr>
                                        <p:cTn id="41" dur="1000" fill="hold"/>
                                        <p:tgtEl>
                                          <p:spTgt spid="5">
                                            <p:txEl>
                                              <p:pRg st="7" end="7"/>
                                            </p:txEl>
                                          </p:spTgt>
                                        </p:tgtEl>
                                        <p:attrNameLst>
                                          <p:attrName>ppt_x</p:attrName>
                                        </p:attrNameLst>
                                      </p:cBhvr>
                                      <p:tavLst>
                                        <p:tav tm="0">
                                          <p:val>
                                            <p:strVal val="#ppt_x"/>
                                          </p:val>
                                        </p:tav>
                                        <p:tav tm="100000">
                                          <p:val>
                                            <p:strVal val="#ppt_x"/>
                                          </p:val>
                                        </p:tav>
                                      </p:tavLst>
                                    </p:anim>
                                    <p:anim calcmode="lin" valueType="num">
                                      <p:cBhvr>
                                        <p:cTn id="42" dur="1000" fill="hold"/>
                                        <p:tgtEl>
                                          <p:spTgt spid="5">
                                            <p:txEl>
                                              <p:pRg st="7" end="7"/>
                                            </p:txEl>
                                          </p:spTgt>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5">
                                            <p:txEl>
                                              <p:pRg st="8" end="8"/>
                                            </p:txEl>
                                          </p:spTgt>
                                        </p:tgtEl>
                                        <p:attrNameLst>
                                          <p:attrName>style.visibility</p:attrName>
                                        </p:attrNameLst>
                                      </p:cBhvr>
                                      <p:to>
                                        <p:strVal val="visible"/>
                                      </p:to>
                                    </p:set>
                                    <p:animEffect transition="in" filter="fade">
                                      <p:cBhvr>
                                        <p:cTn id="45" dur="1000"/>
                                        <p:tgtEl>
                                          <p:spTgt spid="5">
                                            <p:txEl>
                                              <p:pRg st="8" end="8"/>
                                            </p:txEl>
                                          </p:spTgt>
                                        </p:tgtEl>
                                      </p:cBhvr>
                                    </p:animEffect>
                                    <p:anim calcmode="lin" valueType="num">
                                      <p:cBhvr>
                                        <p:cTn id="46" dur="1000" fill="hold"/>
                                        <p:tgtEl>
                                          <p:spTgt spid="5">
                                            <p:txEl>
                                              <p:pRg st="8" end="8"/>
                                            </p:txEl>
                                          </p:spTgt>
                                        </p:tgtEl>
                                        <p:attrNameLst>
                                          <p:attrName>ppt_x</p:attrName>
                                        </p:attrNameLst>
                                      </p:cBhvr>
                                      <p:tavLst>
                                        <p:tav tm="0">
                                          <p:val>
                                            <p:strVal val="#ppt_x"/>
                                          </p:val>
                                        </p:tav>
                                        <p:tav tm="100000">
                                          <p:val>
                                            <p:strVal val="#ppt_x"/>
                                          </p:val>
                                        </p:tav>
                                      </p:tavLst>
                                    </p:anim>
                                    <p:anim calcmode="lin" valueType="num">
                                      <p:cBhvr>
                                        <p:cTn id="47" dur="1000" fill="hold"/>
                                        <p:tgtEl>
                                          <p:spTgt spid="5">
                                            <p:txEl>
                                              <p:pRg st="8" end="8"/>
                                            </p:txEl>
                                          </p:spTgt>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5">
                                            <p:txEl>
                                              <p:pRg st="9" end="9"/>
                                            </p:txEl>
                                          </p:spTgt>
                                        </p:tgtEl>
                                        <p:attrNameLst>
                                          <p:attrName>style.visibility</p:attrName>
                                        </p:attrNameLst>
                                      </p:cBhvr>
                                      <p:to>
                                        <p:strVal val="visible"/>
                                      </p:to>
                                    </p:set>
                                    <p:animEffect transition="in" filter="fade">
                                      <p:cBhvr>
                                        <p:cTn id="50" dur="1000"/>
                                        <p:tgtEl>
                                          <p:spTgt spid="5">
                                            <p:txEl>
                                              <p:pRg st="9" end="9"/>
                                            </p:txEl>
                                          </p:spTgt>
                                        </p:tgtEl>
                                      </p:cBhvr>
                                    </p:animEffect>
                                    <p:anim calcmode="lin" valueType="num">
                                      <p:cBhvr>
                                        <p:cTn id="51" dur="1000" fill="hold"/>
                                        <p:tgtEl>
                                          <p:spTgt spid="5">
                                            <p:txEl>
                                              <p:pRg st="9" end="9"/>
                                            </p:txEl>
                                          </p:spTgt>
                                        </p:tgtEl>
                                        <p:attrNameLst>
                                          <p:attrName>ppt_x</p:attrName>
                                        </p:attrNameLst>
                                      </p:cBhvr>
                                      <p:tavLst>
                                        <p:tav tm="0">
                                          <p:val>
                                            <p:strVal val="#ppt_x"/>
                                          </p:val>
                                        </p:tav>
                                        <p:tav tm="100000">
                                          <p:val>
                                            <p:strVal val="#ppt_x"/>
                                          </p:val>
                                        </p:tav>
                                      </p:tavLst>
                                    </p:anim>
                                    <p:anim calcmode="lin" valueType="num">
                                      <p:cBhvr>
                                        <p:cTn id="52" dur="1000" fill="hold"/>
                                        <p:tgtEl>
                                          <p:spTgt spid="5">
                                            <p:txEl>
                                              <p:pRg st="9" end="9"/>
                                            </p:txEl>
                                          </p:spTgt>
                                        </p:tgtEl>
                                        <p:attrNameLst>
                                          <p:attrName>ppt_y</p:attrName>
                                        </p:attrNameLst>
                                      </p:cBhvr>
                                      <p:tavLst>
                                        <p:tav tm="0">
                                          <p:val>
                                            <p:strVal val="#ppt_y+.1"/>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5">
                                            <p:txEl>
                                              <p:pRg st="10" end="10"/>
                                            </p:txEl>
                                          </p:spTgt>
                                        </p:tgtEl>
                                        <p:attrNameLst>
                                          <p:attrName>style.visibility</p:attrName>
                                        </p:attrNameLst>
                                      </p:cBhvr>
                                      <p:to>
                                        <p:strVal val="visible"/>
                                      </p:to>
                                    </p:set>
                                    <p:animEffect transition="in" filter="fade">
                                      <p:cBhvr>
                                        <p:cTn id="55" dur="1000"/>
                                        <p:tgtEl>
                                          <p:spTgt spid="5">
                                            <p:txEl>
                                              <p:pRg st="10" end="10"/>
                                            </p:txEl>
                                          </p:spTgt>
                                        </p:tgtEl>
                                      </p:cBhvr>
                                    </p:animEffect>
                                    <p:anim calcmode="lin" valueType="num">
                                      <p:cBhvr>
                                        <p:cTn id="56" dur="1000" fill="hold"/>
                                        <p:tgtEl>
                                          <p:spTgt spid="5">
                                            <p:txEl>
                                              <p:pRg st="10" end="10"/>
                                            </p:txEl>
                                          </p:spTgt>
                                        </p:tgtEl>
                                        <p:attrNameLst>
                                          <p:attrName>ppt_x</p:attrName>
                                        </p:attrNameLst>
                                      </p:cBhvr>
                                      <p:tavLst>
                                        <p:tav tm="0">
                                          <p:val>
                                            <p:strVal val="#ppt_x"/>
                                          </p:val>
                                        </p:tav>
                                        <p:tav tm="100000">
                                          <p:val>
                                            <p:strVal val="#ppt_x"/>
                                          </p:val>
                                        </p:tav>
                                      </p:tavLst>
                                    </p:anim>
                                    <p:anim calcmode="lin" valueType="num">
                                      <p:cBhvr>
                                        <p:cTn id="57" dur="1000" fill="hold"/>
                                        <p:tgtEl>
                                          <p:spTgt spid="5">
                                            <p:txEl>
                                              <p:pRg st="10" end="10"/>
                                            </p:txEl>
                                          </p:spTgt>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5">
                                            <p:txEl>
                                              <p:pRg st="11" end="11"/>
                                            </p:txEl>
                                          </p:spTgt>
                                        </p:tgtEl>
                                        <p:attrNameLst>
                                          <p:attrName>style.visibility</p:attrName>
                                        </p:attrNameLst>
                                      </p:cBhvr>
                                      <p:to>
                                        <p:strVal val="visible"/>
                                      </p:to>
                                    </p:set>
                                    <p:animEffect transition="in" filter="fade">
                                      <p:cBhvr>
                                        <p:cTn id="60" dur="1000"/>
                                        <p:tgtEl>
                                          <p:spTgt spid="5">
                                            <p:txEl>
                                              <p:pRg st="11" end="11"/>
                                            </p:txEl>
                                          </p:spTgt>
                                        </p:tgtEl>
                                      </p:cBhvr>
                                    </p:animEffect>
                                    <p:anim calcmode="lin" valueType="num">
                                      <p:cBhvr>
                                        <p:cTn id="61" dur="1000" fill="hold"/>
                                        <p:tgtEl>
                                          <p:spTgt spid="5">
                                            <p:txEl>
                                              <p:pRg st="11" end="11"/>
                                            </p:txEl>
                                          </p:spTgt>
                                        </p:tgtEl>
                                        <p:attrNameLst>
                                          <p:attrName>ppt_x</p:attrName>
                                        </p:attrNameLst>
                                      </p:cBhvr>
                                      <p:tavLst>
                                        <p:tav tm="0">
                                          <p:val>
                                            <p:strVal val="#ppt_x"/>
                                          </p:val>
                                        </p:tav>
                                        <p:tav tm="100000">
                                          <p:val>
                                            <p:strVal val="#ppt_x"/>
                                          </p:val>
                                        </p:tav>
                                      </p:tavLst>
                                    </p:anim>
                                    <p:anim calcmode="lin" valueType="num">
                                      <p:cBhvr>
                                        <p:cTn id="62" dur="1000" fill="hold"/>
                                        <p:tgtEl>
                                          <p:spTgt spid="5">
                                            <p:txEl>
                                              <p:pRg st="11" end="11"/>
                                            </p:txEl>
                                          </p:spTgt>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5">
                                            <p:txEl>
                                              <p:pRg st="12" end="12"/>
                                            </p:txEl>
                                          </p:spTgt>
                                        </p:tgtEl>
                                        <p:attrNameLst>
                                          <p:attrName>style.visibility</p:attrName>
                                        </p:attrNameLst>
                                      </p:cBhvr>
                                      <p:to>
                                        <p:strVal val="visible"/>
                                      </p:to>
                                    </p:set>
                                    <p:animEffect transition="in" filter="fade">
                                      <p:cBhvr>
                                        <p:cTn id="65" dur="1000"/>
                                        <p:tgtEl>
                                          <p:spTgt spid="5">
                                            <p:txEl>
                                              <p:pRg st="12" end="12"/>
                                            </p:txEl>
                                          </p:spTgt>
                                        </p:tgtEl>
                                      </p:cBhvr>
                                    </p:animEffect>
                                    <p:anim calcmode="lin" valueType="num">
                                      <p:cBhvr>
                                        <p:cTn id="66" dur="1000" fill="hold"/>
                                        <p:tgtEl>
                                          <p:spTgt spid="5">
                                            <p:txEl>
                                              <p:pRg st="12" end="12"/>
                                            </p:txEl>
                                          </p:spTgt>
                                        </p:tgtEl>
                                        <p:attrNameLst>
                                          <p:attrName>ppt_x</p:attrName>
                                        </p:attrNameLst>
                                      </p:cBhvr>
                                      <p:tavLst>
                                        <p:tav tm="0">
                                          <p:val>
                                            <p:strVal val="#ppt_x"/>
                                          </p:val>
                                        </p:tav>
                                        <p:tav tm="100000">
                                          <p:val>
                                            <p:strVal val="#ppt_x"/>
                                          </p:val>
                                        </p:tav>
                                      </p:tavLst>
                                    </p:anim>
                                    <p:anim calcmode="lin" valueType="num">
                                      <p:cBhvr>
                                        <p:cTn id="67" dur="1000" fill="hold"/>
                                        <p:tgtEl>
                                          <p:spTgt spid="5">
                                            <p:txEl>
                                              <p:pRg st="12" end="12"/>
                                            </p:txEl>
                                          </p:spTgt>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5">
                                            <p:txEl>
                                              <p:pRg st="13" end="13"/>
                                            </p:txEl>
                                          </p:spTgt>
                                        </p:tgtEl>
                                        <p:attrNameLst>
                                          <p:attrName>style.visibility</p:attrName>
                                        </p:attrNameLst>
                                      </p:cBhvr>
                                      <p:to>
                                        <p:strVal val="visible"/>
                                      </p:to>
                                    </p:set>
                                    <p:animEffect transition="in" filter="fade">
                                      <p:cBhvr>
                                        <p:cTn id="70" dur="1000"/>
                                        <p:tgtEl>
                                          <p:spTgt spid="5">
                                            <p:txEl>
                                              <p:pRg st="13" end="13"/>
                                            </p:txEl>
                                          </p:spTgt>
                                        </p:tgtEl>
                                      </p:cBhvr>
                                    </p:animEffect>
                                    <p:anim calcmode="lin" valueType="num">
                                      <p:cBhvr>
                                        <p:cTn id="71" dur="1000" fill="hold"/>
                                        <p:tgtEl>
                                          <p:spTgt spid="5">
                                            <p:txEl>
                                              <p:pRg st="13" end="13"/>
                                            </p:txEl>
                                          </p:spTgt>
                                        </p:tgtEl>
                                        <p:attrNameLst>
                                          <p:attrName>ppt_x</p:attrName>
                                        </p:attrNameLst>
                                      </p:cBhvr>
                                      <p:tavLst>
                                        <p:tav tm="0">
                                          <p:val>
                                            <p:strVal val="#ppt_x"/>
                                          </p:val>
                                        </p:tav>
                                        <p:tav tm="100000">
                                          <p:val>
                                            <p:strVal val="#ppt_x"/>
                                          </p:val>
                                        </p:tav>
                                      </p:tavLst>
                                    </p:anim>
                                    <p:anim calcmode="lin" valueType="num">
                                      <p:cBhvr>
                                        <p:cTn id="72" dur="1000" fill="hold"/>
                                        <p:tgtEl>
                                          <p:spTgt spid="5">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358FC-8417-47B2-8AA8-383430A9D7E3}"/>
              </a:ext>
            </a:extLst>
          </p:cNvPr>
          <p:cNvSpPr>
            <a:spLocks noGrp="1"/>
          </p:cNvSpPr>
          <p:nvPr>
            <p:ph type="title"/>
          </p:nvPr>
        </p:nvSpPr>
        <p:spPr/>
        <p:txBody>
          <a:bodyPr/>
          <a:lstStyle/>
          <a:p>
            <a:r>
              <a:rPr lang="en-GB" dirty="0"/>
              <a:t>The Environment Act 2021</a:t>
            </a:r>
          </a:p>
        </p:txBody>
      </p:sp>
      <p:sp>
        <p:nvSpPr>
          <p:cNvPr id="3" name="Content Placeholder 2">
            <a:extLst>
              <a:ext uri="{FF2B5EF4-FFF2-40B4-BE49-F238E27FC236}">
                <a16:creationId xmlns:a16="http://schemas.microsoft.com/office/drawing/2014/main" id="{5397AEF1-5FBB-466B-9B71-7351EDE6493F}"/>
              </a:ext>
            </a:extLst>
          </p:cNvPr>
          <p:cNvSpPr>
            <a:spLocks noGrp="1"/>
          </p:cNvSpPr>
          <p:nvPr>
            <p:ph idx="1"/>
          </p:nvPr>
        </p:nvSpPr>
        <p:spPr>
          <a:xfrm>
            <a:off x="457200" y="1988840"/>
            <a:ext cx="8229600" cy="4594522"/>
          </a:xfrm>
        </p:spPr>
        <p:txBody>
          <a:bodyPr>
            <a:normAutofit fontScale="70000" lnSpcReduction="20000"/>
          </a:bodyPr>
          <a:lstStyle/>
          <a:p>
            <a:r>
              <a:rPr lang="en-GB" dirty="0"/>
              <a:t>Introduces the need for developers to prove that their sites create an additional 10% ‘Biodiversity Net Gain’</a:t>
            </a:r>
          </a:p>
          <a:p>
            <a:r>
              <a:rPr lang="en-GB" dirty="0"/>
              <a:t>Developers will need to submit a ‘Biodiversity Net Gain Plan’ to accompany their planning applications</a:t>
            </a:r>
          </a:p>
          <a:p>
            <a:r>
              <a:rPr lang="en-GB" dirty="0"/>
              <a:t>Biodiversity gain and loss will be measured using an updated biodiversity metric developed by DEFRA which will assess a habitat in terms of its value to wildlife, its condition and its size.</a:t>
            </a:r>
          </a:p>
          <a:p>
            <a:r>
              <a:rPr lang="en-GB" dirty="0"/>
              <a:t>Net gains will have to be guaranteed by the developer for </a:t>
            </a:r>
            <a:r>
              <a:rPr lang="en-GB" b="1" cap="all" dirty="0"/>
              <a:t>30 years</a:t>
            </a:r>
          </a:p>
          <a:p>
            <a:r>
              <a:rPr lang="en-GB" dirty="0"/>
              <a:t>If developers cannot provide net gains on site they will have to buy biodiversity credits to compensate</a:t>
            </a:r>
          </a:p>
          <a:p>
            <a:r>
              <a:rPr lang="en-GB" dirty="0"/>
              <a:t>Costs are not currently known but could add an additional £10,000 to £15,000 per dwelling</a:t>
            </a:r>
          </a:p>
          <a:p>
            <a:r>
              <a:rPr lang="en-GB" dirty="0"/>
              <a:t>Environmental impact assessment will be changed</a:t>
            </a:r>
          </a:p>
          <a:p>
            <a:r>
              <a:rPr lang="en-GB" dirty="0">
                <a:solidFill>
                  <a:srgbClr val="FF0000"/>
                </a:solidFill>
              </a:rPr>
              <a:t>Still awaiting details and timing of the enabling legislation</a:t>
            </a:r>
          </a:p>
          <a:p>
            <a:endParaRPr lang="en-GB" dirty="0"/>
          </a:p>
          <a:p>
            <a:endParaRPr lang="en-GB" dirty="0"/>
          </a:p>
        </p:txBody>
      </p:sp>
    </p:spTree>
    <p:extLst>
      <p:ext uri="{BB962C8B-B14F-4D97-AF65-F5344CB8AC3E}">
        <p14:creationId xmlns:p14="http://schemas.microsoft.com/office/powerpoint/2010/main" val="1823321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1000"/>
                                        <p:tgtEl>
                                          <p:spTgt spid="3">
                                            <p:txEl>
                                              <p:pRg st="1" end="1"/>
                                            </p:txEl>
                                          </p:spTgt>
                                        </p:tgtEl>
                                      </p:cBhvr>
                                    </p:animEffect>
                                    <p:anim calcmode="lin" valueType="num">
                                      <p:cBhvr>
                                        <p:cTn id="2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1000"/>
                                        <p:tgtEl>
                                          <p:spTgt spid="3">
                                            <p:txEl>
                                              <p:pRg st="2" end="2"/>
                                            </p:txEl>
                                          </p:spTgt>
                                        </p:tgtEl>
                                      </p:cBhvr>
                                    </p:animEffect>
                                    <p:anim calcmode="lin" valueType="num">
                                      <p:cBhvr>
                                        <p:cTn id="2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6" presetClass="emph" presetSubtype="0" fill="hold" nodeType="clickEffect">
                                  <p:stCondLst>
                                    <p:cond delay="0"/>
                                  </p:stCondLst>
                                  <p:childTnLst>
                                    <p:animEffect transition="out" filter="fade">
                                      <p:cBhvr>
                                        <p:cTn id="33" dur="500" tmFilter="0, 0; .2, .5; .8, .5; 1, 0"/>
                                        <p:tgtEl>
                                          <p:spTgt spid="3">
                                            <p:txEl>
                                              <p:pRg st="3" end="3"/>
                                            </p:txEl>
                                          </p:spTgt>
                                        </p:tgtEl>
                                      </p:cBhvr>
                                    </p:animEffect>
                                    <p:animScale>
                                      <p:cBhvr>
                                        <p:cTn id="34" dur="250" autoRev="1" fill="hold"/>
                                        <p:tgtEl>
                                          <p:spTgt spid="3">
                                            <p:txEl>
                                              <p:pRg st="3" end="3"/>
                                            </p:txEl>
                                          </p:spTgt>
                                        </p:tgtEl>
                                      </p:cBhvr>
                                      <p:by x="105000" y="105000"/>
                                    </p:animScale>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Effect transition="in" filter="fade">
                                      <p:cBhvr>
                                        <p:cTn id="39" dur="1000"/>
                                        <p:tgtEl>
                                          <p:spTgt spid="3">
                                            <p:txEl>
                                              <p:pRg st="4" end="4"/>
                                            </p:txEl>
                                          </p:spTgt>
                                        </p:tgtEl>
                                      </p:cBhvr>
                                    </p:animEffect>
                                    <p:anim calcmode="lin" valueType="num">
                                      <p:cBhvr>
                                        <p:cTn id="4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3">
                                            <p:txEl>
                                              <p:pRg st="5" end="5"/>
                                            </p:txEl>
                                          </p:spTgt>
                                        </p:tgtEl>
                                        <p:attrNameLst>
                                          <p:attrName>style.visibility</p:attrName>
                                        </p:attrNameLst>
                                      </p:cBhvr>
                                      <p:to>
                                        <p:strVal val="visible"/>
                                      </p:to>
                                    </p:set>
                                    <p:animEffect transition="in" filter="fade">
                                      <p:cBhvr>
                                        <p:cTn id="46" dur="1000"/>
                                        <p:tgtEl>
                                          <p:spTgt spid="3">
                                            <p:txEl>
                                              <p:pRg st="5" end="5"/>
                                            </p:txEl>
                                          </p:spTgt>
                                        </p:tgtEl>
                                      </p:cBhvr>
                                    </p:animEffect>
                                    <p:anim calcmode="lin" valueType="num">
                                      <p:cBhvr>
                                        <p:cTn id="4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nodeType="clickEffect">
                                  <p:stCondLst>
                                    <p:cond delay="0"/>
                                  </p:stCondLst>
                                  <p:childTnLst>
                                    <p:set>
                                      <p:cBhvr>
                                        <p:cTn id="52" dur="1" fill="hold">
                                          <p:stCondLst>
                                            <p:cond delay="0"/>
                                          </p:stCondLst>
                                        </p:cTn>
                                        <p:tgtEl>
                                          <p:spTgt spid="3">
                                            <p:txEl>
                                              <p:pRg st="6" end="6"/>
                                            </p:txEl>
                                          </p:spTgt>
                                        </p:tgtEl>
                                        <p:attrNameLst>
                                          <p:attrName>style.visibility</p:attrName>
                                        </p:attrNameLst>
                                      </p:cBhvr>
                                      <p:to>
                                        <p:strVal val="visible"/>
                                      </p:to>
                                    </p:set>
                                    <p:animEffect transition="in" filter="fade">
                                      <p:cBhvr>
                                        <p:cTn id="53" dur="1000"/>
                                        <p:tgtEl>
                                          <p:spTgt spid="3">
                                            <p:txEl>
                                              <p:pRg st="6" end="6"/>
                                            </p:txEl>
                                          </p:spTgt>
                                        </p:tgtEl>
                                      </p:cBhvr>
                                    </p:animEffect>
                                    <p:anim calcmode="lin" valueType="num">
                                      <p:cBhvr>
                                        <p:cTn id="54"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5"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nodeType="clickEffect">
                                  <p:stCondLst>
                                    <p:cond delay="0"/>
                                  </p:stCondLst>
                                  <p:childTnLst>
                                    <p:set>
                                      <p:cBhvr>
                                        <p:cTn id="59" dur="1" fill="hold">
                                          <p:stCondLst>
                                            <p:cond delay="0"/>
                                          </p:stCondLst>
                                        </p:cTn>
                                        <p:tgtEl>
                                          <p:spTgt spid="3">
                                            <p:txEl>
                                              <p:pRg st="7" end="7"/>
                                            </p:txEl>
                                          </p:spTgt>
                                        </p:tgtEl>
                                        <p:attrNameLst>
                                          <p:attrName>style.visibility</p:attrName>
                                        </p:attrNameLst>
                                      </p:cBhvr>
                                      <p:to>
                                        <p:strVal val="visible"/>
                                      </p:to>
                                    </p:set>
                                    <p:animEffect transition="in" filter="fade">
                                      <p:cBhvr>
                                        <p:cTn id="60" dur="1000"/>
                                        <p:tgtEl>
                                          <p:spTgt spid="3">
                                            <p:txEl>
                                              <p:pRg st="7" end="7"/>
                                            </p:txEl>
                                          </p:spTgt>
                                        </p:tgtEl>
                                      </p:cBhvr>
                                    </p:animEffect>
                                    <p:anim calcmode="lin" valueType="num">
                                      <p:cBhvr>
                                        <p:cTn id="61"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62"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C894E2-18ED-4E11-97D4-C0FE10C1404D}"/>
              </a:ext>
            </a:extLst>
          </p:cNvPr>
          <p:cNvSpPr>
            <a:spLocks noGrp="1"/>
          </p:cNvSpPr>
          <p:nvPr>
            <p:ph type="title"/>
          </p:nvPr>
        </p:nvSpPr>
        <p:spPr>
          <a:xfrm>
            <a:off x="508001" y="1314450"/>
            <a:ext cx="6447501" cy="501588"/>
          </a:xfrm>
        </p:spPr>
        <p:txBody>
          <a:bodyPr>
            <a:normAutofit fontScale="90000"/>
          </a:bodyPr>
          <a:lstStyle/>
          <a:p>
            <a:r>
              <a:rPr lang="en-GB" dirty="0"/>
              <a:t>Nature Recovery Strategies</a:t>
            </a:r>
            <a:br>
              <a:rPr lang="en-GB" dirty="0"/>
            </a:br>
            <a:endParaRPr lang="en-GB" dirty="0"/>
          </a:p>
        </p:txBody>
      </p:sp>
      <p:sp>
        <p:nvSpPr>
          <p:cNvPr id="3" name="Content Placeholder 2">
            <a:extLst>
              <a:ext uri="{FF2B5EF4-FFF2-40B4-BE49-F238E27FC236}">
                <a16:creationId xmlns:a16="http://schemas.microsoft.com/office/drawing/2014/main" id="{9EAA74CA-EBD4-441E-ABE0-1A0D78EF3E56}"/>
              </a:ext>
            </a:extLst>
          </p:cNvPr>
          <p:cNvSpPr>
            <a:spLocks noGrp="1"/>
          </p:cNvSpPr>
          <p:nvPr>
            <p:ph idx="1"/>
          </p:nvPr>
        </p:nvSpPr>
        <p:spPr>
          <a:xfrm>
            <a:off x="508001" y="1982495"/>
            <a:ext cx="6447501" cy="3405777"/>
          </a:xfrm>
        </p:spPr>
        <p:txBody>
          <a:bodyPr>
            <a:normAutofit fontScale="55000" lnSpcReduction="20000"/>
          </a:bodyPr>
          <a:lstStyle/>
          <a:p>
            <a:r>
              <a:rPr lang="en-GB" dirty="0"/>
              <a:t>The Environment Act obliges local planning authorities to produce spatial local nature recovery strategies (LNRS).</a:t>
            </a:r>
          </a:p>
          <a:p>
            <a:r>
              <a:rPr lang="en-GB" dirty="0"/>
              <a:t>These are intended to better support spatial planning for nature recovery by setting out priorities and opportunities for protecting and investing in nature within a local area".</a:t>
            </a:r>
          </a:p>
          <a:p>
            <a:r>
              <a:rPr lang="en-GB" dirty="0"/>
              <a:t>They must also include a statement of biodiversity priorities for the strategy area and this must include descriptions of ‘the plan area and its biodiversity" and "priorities for recovering or enhancing biodiversity’</a:t>
            </a:r>
          </a:p>
          <a:p>
            <a:r>
              <a:rPr lang="en-GB" dirty="0"/>
              <a:t>They must include a ‘local habitat map’ to show existing nature assets including protected sites and wildlife rich habitats</a:t>
            </a:r>
          </a:p>
          <a:p>
            <a:r>
              <a:rPr lang="en-GB" dirty="0"/>
              <a:t>They must also ‘identify key opportunities for enhancement’.</a:t>
            </a:r>
          </a:p>
          <a:p>
            <a:endParaRPr lang="en-GB" dirty="0"/>
          </a:p>
        </p:txBody>
      </p:sp>
    </p:spTree>
    <p:extLst>
      <p:ext uri="{BB962C8B-B14F-4D97-AF65-F5344CB8AC3E}">
        <p14:creationId xmlns:p14="http://schemas.microsoft.com/office/powerpoint/2010/main" val="3541320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1000"/>
                                        <p:tgtEl>
                                          <p:spTgt spid="3">
                                            <p:txEl>
                                              <p:pRg st="1" end="1"/>
                                            </p:txEl>
                                          </p:spTgt>
                                        </p:tgtEl>
                                      </p:cBhvr>
                                    </p:animEffect>
                                    <p:anim calcmode="lin" valueType="num">
                                      <p:cBhvr>
                                        <p:cTn id="2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1000"/>
                                        <p:tgtEl>
                                          <p:spTgt spid="3">
                                            <p:txEl>
                                              <p:pRg st="2" end="2"/>
                                            </p:txEl>
                                          </p:spTgt>
                                        </p:tgtEl>
                                      </p:cBhvr>
                                    </p:animEffect>
                                    <p:anim calcmode="lin" valueType="num">
                                      <p:cBhvr>
                                        <p:cTn id="2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fade">
                                      <p:cBhvr>
                                        <p:cTn id="34" dur="1000"/>
                                        <p:tgtEl>
                                          <p:spTgt spid="3">
                                            <p:txEl>
                                              <p:pRg st="3" end="3"/>
                                            </p:txEl>
                                          </p:spTgt>
                                        </p:tgtEl>
                                      </p:cBhvr>
                                    </p:animEffect>
                                    <p:anim calcmode="lin" valueType="num">
                                      <p:cBhvr>
                                        <p:cTn id="3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animEffect transition="in" filter="fade">
                                      <p:cBhvr>
                                        <p:cTn id="41" dur="1000"/>
                                        <p:tgtEl>
                                          <p:spTgt spid="3">
                                            <p:txEl>
                                              <p:pRg st="4" end="4"/>
                                            </p:txEl>
                                          </p:spTgt>
                                        </p:tgtEl>
                                      </p:cBhvr>
                                    </p:animEffect>
                                    <p:anim calcmode="lin" valueType="num">
                                      <p:cBhvr>
                                        <p:cTn id="4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3CBB36-FF2F-4F0D-864D-41E348B510D3}"/>
              </a:ext>
            </a:extLst>
          </p:cNvPr>
          <p:cNvSpPr>
            <a:spLocks noGrp="1"/>
          </p:cNvSpPr>
          <p:nvPr>
            <p:ph type="title"/>
          </p:nvPr>
        </p:nvSpPr>
        <p:spPr/>
        <p:txBody>
          <a:bodyPr>
            <a:normAutofit fontScale="90000"/>
          </a:bodyPr>
          <a:lstStyle/>
          <a:p>
            <a:r>
              <a:rPr lang="en-GB" dirty="0"/>
              <a:t>Office for Environmental Protection</a:t>
            </a:r>
          </a:p>
        </p:txBody>
      </p:sp>
      <p:sp>
        <p:nvSpPr>
          <p:cNvPr id="3" name="Content Placeholder 2">
            <a:extLst>
              <a:ext uri="{FF2B5EF4-FFF2-40B4-BE49-F238E27FC236}">
                <a16:creationId xmlns:a16="http://schemas.microsoft.com/office/drawing/2014/main" id="{787F9532-7202-48F5-8B7F-06806A16E047}"/>
              </a:ext>
            </a:extLst>
          </p:cNvPr>
          <p:cNvSpPr>
            <a:spLocks noGrp="1"/>
          </p:cNvSpPr>
          <p:nvPr>
            <p:ph idx="1"/>
          </p:nvPr>
        </p:nvSpPr>
        <p:spPr>
          <a:xfrm>
            <a:off x="508001" y="1935888"/>
            <a:ext cx="6447501" cy="3452384"/>
          </a:xfrm>
        </p:spPr>
        <p:txBody>
          <a:bodyPr>
            <a:normAutofit fontScale="62500" lnSpcReduction="20000"/>
          </a:bodyPr>
          <a:lstStyle/>
          <a:p>
            <a:r>
              <a:rPr lang="en-GB" dirty="0"/>
              <a:t>The Act establishes a new public body called the Office for Environmental Protection (OEP) to regulate the UK’s environment after the European Commission ceases to have jurisdiction. </a:t>
            </a:r>
          </a:p>
          <a:p>
            <a:r>
              <a:rPr lang="en-GB" dirty="0"/>
              <a:t>This is intended to be an "independent watchdog with the teeth to hold government and other public bodies to account on their obligations on the environment – including on climate change". </a:t>
            </a:r>
          </a:p>
          <a:p>
            <a:r>
              <a:rPr lang="en-GB" dirty="0"/>
              <a:t>The OEP will have power to apply for judicial review if it thinks a public body has broken environmental laws. </a:t>
            </a:r>
          </a:p>
          <a:p>
            <a:r>
              <a:rPr lang="en-GB" dirty="0"/>
              <a:t>It is expected that the OEP will cover planning-related environmental legislation, including environmental impact and habitats regulations assessments.</a:t>
            </a:r>
          </a:p>
          <a:p>
            <a:endParaRPr lang="en-GB" dirty="0"/>
          </a:p>
        </p:txBody>
      </p:sp>
    </p:spTree>
    <p:extLst>
      <p:ext uri="{BB962C8B-B14F-4D97-AF65-F5344CB8AC3E}">
        <p14:creationId xmlns:p14="http://schemas.microsoft.com/office/powerpoint/2010/main" val="868653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1000"/>
                                        <p:tgtEl>
                                          <p:spTgt spid="3">
                                            <p:txEl>
                                              <p:pRg st="1" end="1"/>
                                            </p:txEl>
                                          </p:spTgt>
                                        </p:tgtEl>
                                      </p:cBhvr>
                                    </p:animEffect>
                                    <p:anim calcmode="lin" valueType="num">
                                      <p:cBhvr>
                                        <p:cTn id="2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1000"/>
                                        <p:tgtEl>
                                          <p:spTgt spid="3">
                                            <p:txEl>
                                              <p:pRg st="2" end="2"/>
                                            </p:txEl>
                                          </p:spTgt>
                                        </p:tgtEl>
                                      </p:cBhvr>
                                    </p:animEffect>
                                    <p:anim calcmode="lin" valueType="num">
                                      <p:cBhvr>
                                        <p:cTn id="2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fade">
                                      <p:cBhvr>
                                        <p:cTn id="34" dur="1000"/>
                                        <p:tgtEl>
                                          <p:spTgt spid="3">
                                            <p:txEl>
                                              <p:pRg st="3" end="3"/>
                                            </p:txEl>
                                          </p:spTgt>
                                        </p:tgtEl>
                                      </p:cBhvr>
                                    </p:animEffect>
                                    <p:anim calcmode="lin" valueType="num">
                                      <p:cBhvr>
                                        <p:cTn id="3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695BA-9516-44B3-BE54-BCB16F98C571}"/>
              </a:ext>
            </a:extLst>
          </p:cNvPr>
          <p:cNvSpPr>
            <a:spLocks noGrp="1"/>
          </p:cNvSpPr>
          <p:nvPr>
            <p:ph type="title"/>
          </p:nvPr>
        </p:nvSpPr>
        <p:spPr/>
        <p:txBody>
          <a:bodyPr/>
          <a:lstStyle/>
          <a:p>
            <a:r>
              <a:rPr lang="en-GB" dirty="0"/>
              <a:t>Additional Duties</a:t>
            </a:r>
          </a:p>
        </p:txBody>
      </p:sp>
      <p:sp>
        <p:nvSpPr>
          <p:cNvPr id="3" name="Content Placeholder 2">
            <a:extLst>
              <a:ext uri="{FF2B5EF4-FFF2-40B4-BE49-F238E27FC236}">
                <a16:creationId xmlns:a16="http://schemas.microsoft.com/office/drawing/2014/main" id="{836AD453-3EA0-4CC7-8667-89BAFD4BB83A}"/>
              </a:ext>
            </a:extLst>
          </p:cNvPr>
          <p:cNvSpPr>
            <a:spLocks noGrp="1"/>
          </p:cNvSpPr>
          <p:nvPr>
            <p:ph idx="1"/>
          </p:nvPr>
        </p:nvSpPr>
        <p:spPr>
          <a:xfrm>
            <a:off x="508001" y="2009128"/>
            <a:ext cx="7448375" cy="3940152"/>
          </a:xfrm>
        </p:spPr>
        <p:txBody>
          <a:bodyPr>
            <a:normAutofit fontScale="62500" lnSpcReduction="20000"/>
          </a:bodyPr>
          <a:lstStyle/>
          <a:p>
            <a:r>
              <a:rPr lang="en-GB" dirty="0"/>
              <a:t>The Act introduces a duty to enhance biodiversity</a:t>
            </a:r>
          </a:p>
          <a:p>
            <a:r>
              <a:rPr lang="en-GB" dirty="0"/>
              <a:t>Amendments to the Natural Environment and Rural Communities Act 2006 proposed by the bill would put councils under a statutory duty to ‘enhance’ as well as ‘conserve’ biodiversity and to publish reports on how they meet this.</a:t>
            </a:r>
          </a:p>
          <a:p>
            <a:r>
              <a:rPr lang="en-GB" dirty="0"/>
              <a:t>This will be another material consideration to be taken into account in determining planning applications</a:t>
            </a:r>
          </a:p>
          <a:p>
            <a:r>
              <a:rPr lang="en-GB" dirty="0"/>
              <a:t>The Environment Act proposes a legally binding target to reduce fine particulate matter (PM2.5) and increase local authority powers to address sources of air pollution. </a:t>
            </a:r>
          </a:p>
          <a:p>
            <a:r>
              <a:rPr lang="en-GB" dirty="0"/>
              <a:t>Some local authorities may be forced to halt permissions temporarily due to high emission levels. </a:t>
            </a:r>
          </a:p>
          <a:p>
            <a:r>
              <a:rPr lang="en-GB" dirty="0"/>
              <a:t>Air pollution will be a factor that needs to be taken into account and will be raised by objectors to development.</a:t>
            </a:r>
          </a:p>
          <a:p>
            <a:endParaRPr lang="en-GB" dirty="0"/>
          </a:p>
        </p:txBody>
      </p:sp>
    </p:spTree>
    <p:extLst>
      <p:ext uri="{BB962C8B-B14F-4D97-AF65-F5344CB8AC3E}">
        <p14:creationId xmlns:p14="http://schemas.microsoft.com/office/powerpoint/2010/main" val="2545577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1000"/>
                                        <p:tgtEl>
                                          <p:spTgt spid="3">
                                            <p:txEl>
                                              <p:pRg st="1" end="1"/>
                                            </p:txEl>
                                          </p:spTgt>
                                        </p:tgtEl>
                                      </p:cBhvr>
                                    </p:animEffect>
                                    <p:anim calcmode="lin" valueType="num">
                                      <p:cBhvr>
                                        <p:cTn id="2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1000"/>
                                        <p:tgtEl>
                                          <p:spTgt spid="3">
                                            <p:txEl>
                                              <p:pRg st="2" end="2"/>
                                            </p:txEl>
                                          </p:spTgt>
                                        </p:tgtEl>
                                      </p:cBhvr>
                                    </p:animEffect>
                                    <p:anim calcmode="lin" valueType="num">
                                      <p:cBhvr>
                                        <p:cTn id="2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fade">
                                      <p:cBhvr>
                                        <p:cTn id="34" dur="1000"/>
                                        <p:tgtEl>
                                          <p:spTgt spid="3">
                                            <p:txEl>
                                              <p:pRg st="3" end="3"/>
                                            </p:txEl>
                                          </p:spTgt>
                                        </p:tgtEl>
                                      </p:cBhvr>
                                    </p:animEffect>
                                    <p:anim calcmode="lin" valueType="num">
                                      <p:cBhvr>
                                        <p:cTn id="3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animEffect transition="in" filter="fade">
                                      <p:cBhvr>
                                        <p:cTn id="41" dur="1000"/>
                                        <p:tgtEl>
                                          <p:spTgt spid="3">
                                            <p:txEl>
                                              <p:pRg st="4" end="4"/>
                                            </p:txEl>
                                          </p:spTgt>
                                        </p:tgtEl>
                                      </p:cBhvr>
                                    </p:animEffect>
                                    <p:anim calcmode="lin" valueType="num">
                                      <p:cBhvr>
                                        <p:cTn id="4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3">
                                            <p:txEl>
                                              <p:pRg st="5" end="5"/>
                                            </p:txEl>
                                          </p:spTgt>
                                        </p:tgtEl>
                                        <p:attrNameLst>
                                          <p:attrName>style.visibility</p:attrName>
                                        </p:attrNameLst>
                                      </p:cBhvr>
                                      <p:to>
                                        <p:strVal val="visible"/>
                                      </p:to>
                                    </p:set>
                                    <p:animEffect transition="in" filter="fade">
                                      <p:cBhvr>
                                        <p:cTn id="48" dur="1000"/>
                                        <p:tgtEl>
                                          <p:spTgt spid="3">
                                            <p:txEl>
                                              <p:pRg st="5" end="5"/>
                                            </p:txEl>
                                          </p:spTgt>
                                        </p:tgtEl>
                                      </p:cBhvr>
                                    </p:animEffect>
                                    <p:anim calcmode="lin" valueType="num">
                                      <p:cBhvr>
                                        <p:cTn id="4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58D357-AAF1-46A2-91A3-BBD31F3EEF93}"/>
              </a:ext>
            </a:extLst>
          </p:cNvPr>
          <p:cNvSpPr>
            <a:spLocks noGrp="1"/>
          </p:cNvSpPr>
          <p:nvPr>
            <p:ph type="title"/>
          </p:nvPr>
        </p:nvSpPr>
        <p:spPr/>
        <p:txBody>
          <a:bodyPr>
            <a:normAutofit fontScale="90000"/>
          </a:bodyPr>
          <a:lstStyle/>
          <a:p>
            <a:r>
              <a:rPr lang="en-GB" dirty="0"/>
              <a:t>What didn’t appear in the Planning Bill</a:t>
            </a:r>
          </a:p>
        </p:txBody>
      </p:sp>
      <p:sp>
        <p:nvSpPr>
          <p:cNvPr id="3" name="Content Placeholder 2">
            <a:extLst>
              <a:ext uri="{FF2B5EF4-FFF2-40B4-BE49-F238E27FC236}">
                <a16:creationId xmlns:a16="http://schemas.microsoft.com/office/drawing/2014/main" id="{C0C2685A-F2FF-4735-BF9E-BF5E0906FEC2}"/>
              </a:ext>
            </a:extLst>
          </p:cNvPr>
          <p:cNvSpPr>
            <a:spLocks noGrp="1"/>
          </p:cNvSpPr>
          <p:nvPr>
            <p:ph idx="1"/>
          </p:nvPr>
        </p:nvSpPr>
        <p:spPr>
          <a:xfrm>
            <a:off x="457200" y="1600200"/>
            <a:ext cx="8435280" cy="4525963"/>
          </a:xfrm>
        </p:spPr>
        <p:txBody>
          <a:bodyPr>
            <a:normAutofit lnSpcReduction="10000"/>
          </a:bodyPr>
          <a:lstStyle/>
          <a:p>
            <a:r>
              <a:rPr lang="en-GB" dirty="0"/>
              <a:t>Neighbourhood Plans to any meaningful extend</a:t>
            </a:r>
          </a:p>
          <a:p>
            <a:r>
              <a:rPr lang="en-GB" dirty="0"/>
              <a:t>Parish and Town Councils to any meaningful extent</a:t>
            </a:r>
          </a:p>
          <a:p>
            <a:r>
              <a:rPr lang="en-GB" dirty="0"/>
              <a:t>Measures to increase democracy and participation</a:t>
            </a:r>
          </a:p>
          <a:p>
            <a:r>
              <a:rPr lang="en-GB" dirty="0"/>
              <a:t>Detail of how the changes will be implemented – will there be any transitional arrangements?</a:t>
            </a:r>
          </a:p>
          <a:p>
            <a:r>
              <a:rPr lang="en-GB" dirty="0"/>
              <a:t>Details of enabling legislation before the next parliamentary term</a:t>
            </a:r>
          </a:p>
        </p:txBody>
      </p:sp>
    </p:spTree>
    <p:extLst>
      <p:ext uri="{BB962C8B-B14F-4D97-AF65-F5344CB8AC3E}">
        <p14:creationId xmlns:p14="http://schemas.microsoft.com/office/powerpoint/2010/main" val="4038786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wipe(down)">
                                      <p:cBhvr>
                                        <p:cTn id="25" dur="580">
                                          <p:stCondLst>
                                            <p:cond delay="0"/>
                                          </p:stCondLst>
                                        </p:cTn>
                                        <p:tgtEl>
                                          <p:spTgt spid="3">
                                            <p:txEl>
                                              <p:pRg st="1" end="1"/>
                                            </p:txEl>
                                          </p:spTgt>
                                        </p:tgtEl>
                                      </p:cBhvr>
                                    </p:animEffect>
                                    <p:anim calcmode="lin" valueType="num">
                                      <p:cBhvr>
                                        <p:cTn id="26"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1" end="1"/>
                                            </p:txEl>
                                          </p:spTgt>
                                        </p:tgtEl>
                                      </p:cBhvr>
                                      <p:to x="100000" y="60000"/>
                                    </p:animScale>
                                    <p:animScale>
                                      <p:cBhvr>
                                        <p:cTn id="32" dur="166" decel="50000">
                                          <p:stCondLst>
                                            <p:cond delay="676"/>
                                          </p:stCondLst>
                                        </p:cTn>
                                        <p:tgtEl>
                                          <p:spTgt spid="3">
                                            <p:txEl>
                                              <p:pRg st="1" end="1"/>
                                            </p:txEl>
                                          </p:spTgt>
                                        </p:tgtEl>
                                      </p:cBhvr>
                                      <p:to x="100000" y="100000"/>
                                    </p:animScale>
                                    <p:animScale>
                                      <p:cBhvr>
                                        <p:cTn id="33" dur="26">
                                          <p:stCondLst>
                                            <p:cond delay="1312"/>
                                          </p:stCondLst>
                                        </p:cTn>
                                        <p:tgtEl>
                                          <p:spTgt spid="3">
                                            <p:txEl>
                                              <p:pRg st="1" end="1"/>
                                            </p:txEl>
                                          </p:spTgt>
                                        </p:tgtEl>
                                      </p:cBhvr>
                                      <p:to x="100000" y="80000"/>
                                    </p:animScale>
                                    <p:animScale>
                                      <p:cBhvr>
                                        <p:cTn id="34" dur="166" decel="50000">
                                          <p:stCondLst>
                                            <p:cond delay="1338"/>
                                          </p:stCondLst>
                                        </p:cTn>
                                        <p:tgtEl>
                                          <p:spTgt spid="3">
                                            <p:txEl>
                                              <p:pRg st="1" end="1"/>
                                            </p:txEl>
                                          </p:spTgt>
                                        </p:tgtEl>
                                      </p:cBhvr>
                                      <p:to x="100000" y="100000"/>
                                    </p:animScale>
                                    <p:animScale>
                                      <p:cBhvr>
                                        <p:cTn id="35" dur="26">
                                          <p:stCondLst>
                                            <p:cond delay="1642"/>
                                          </p:stCondLst>
                                        </p:cTn>
                                        <p:tgtEl>
                                          <p:spTgt spid="3">
                                            <p:txEl>
                                              <p:pRg st="1" end="1"/>
                                            </p:txEl>
                                          </p:spTgt>
                                        </p:tgtEl>
                                      </p:cBhvr>
                                      <p:to x="100000" y="90000"/>
                                    </p:animScale>
                                    <p:animScale>
                                      <p:cBhvr>
                                        <p:cTn id="36" dur="166" decel="50000">
                                          <p:stCondLst>
                                            <p:cond delay="1668"/>
                                          </p:stCondLst>
                                        </p:cTn>
                                        <p:tgtEl>
                                          <p:spTgt spid="3">
                                            <p:txEl>
                                              <p:pRg st="1" end="1"/>
                                            </p:txEl>
                                          </p:spTgt>
                                        </p:tgtEl>
                                      </p:cBhvr>
                                      <p:to x="100000" y="100000"/>
                                    </p:animScale>
                                    <p:animScale>
                                      <p:cBhvr>
                                        <p:cTn id="37" dur="26">
                                          <p:stCondLst>
                                            <p:cond delay="1808"/>
                                          </p:stCondLst>
                                        </p:cTn>
                                        <p:tgtEl>
                                          <p:spTgt spid="3">
                                            <p:txEl>
                                              <p:pRg st="1" end="1"/>
                                            </p:txEl>
                                          </p:spTgt>
                                        </p:tgtEl>
                                      </p:cBhvr>
                                      <p:to x="100000" y="95000"/>
                                    </p:animScale>
                                    <p:animScale>
                                      <p:cBhvr>
                                        <p:cTn id="38" dur="166" decel="50000">
                                          <p:stCondLst>
                                            <p:cond delay="1834"/>
                                          </p:stCondLst>
                                        </p:cTn>
                                        <p:tgtEl>
                                          <p:spTgt spid="3">
                                            <p:txEl>
                                              <p:pRg st="1" end="1"/>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3">
                                            <p:txEl>
                                              <p:pRg st="2" end="2"/>
                                            </p:txEl>
                                          </p:spTgt>
                                        </p:tgtEl>
                                        <p:attrNameLst>
                                          <p:attrName>style.visibility</p:attrName>
                                        </p:attrNameLst>
                                      </p:cBhvr>
                                      <p:to>
                                        <p:strVal val="visible"/>
                                      </p:to>
                                    </p:set>
                                    <p:animEffect transition="in" filter="wipe(down)">
                                      <p:cBhvr>
                                        <p:cTn id="43" dur="580">
                                          <p:stCondLst>
                                            <p:cond delay="0"/>
                                          </p:stCondLst>
                                        </p:cTn>
                                        <p:tgtEl>
                                          <p:spTgt spid="3">
                                            <p:txEl>
                                              <p:pRg st="2" end="2"/>
                                            </p:txEl>
                                          </p:spTgt>
                                        </p:tgtEl>
                                      </p:cBhvr>
                                    </p:animEffect>
                                    <p:anim calcmode="lin" valueType="num">
                                      <p:cBhvr>
                                        <p:cTn id="44"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3">
                                            <p:txEl>
                                              <p:pRg st="2" end="2"/>
                                            </p:txEl>
                                          </p:spTgt>
                                        </p:tgtEl>
                                      </p:cBhvr>
                                      <p:to x="100000" y="60000"/>
                                    </p:animScale>
                                    <p:animScale>
                                      <p:cBhvr>
                                        <p:cTn id="50" dur="166" decel="50000">
                                          <p:stCondLst>
                                            <p:cond delay="676"/>
                                          </p:stCondLst>
                                        </p:cTn>
                                        <p:tgtEl>
                                          <p:spTgt spid="3">
                                            <p:txEl>
                                              <p:pRg st="2" end="2"/>
                                            </p:txEl>
                                          </p:spTgt>
                                        </p:tgtEl>
                                      </p:cBhvr>
                                      <p:to x="100000" y="100000"/>
                                    </p:animScale>
                                    <p:animScale>
                                      <p:cBhvr>
                                        <p:cTn id="51" dur="26">
                                          <p:stCondLst>
                                            <p:cond delay="1312"/>
                                          </p:stCondLst>
                                        </p:cTn>
                                        <p:tgtEl>
                                          <p:spTgt spid="3">
                                            <p:txEl>
                                              <p:pRg st="2" end="2"/>
                                            </p:txEl>
                                          </p:spTgt>
                                        </p:tgtEl>
                                      </p:cBhvr>
                                      <p:to x="100000" y="80000"/>
                                    </p:animScale>
                                    <p:animScale>
                                      <p:cBhvr>
                                        <p:cTn id="52" dur="166" decel="50000">
                                          <p:stCondLst>
                                            <p:cond delay="1338"/>
                                          </p:stCondLst>
                                        </p:cTn>
                                        <p:tgtEl>
                                          <p:spTgt spid="3">
                                            <p:txEl>
                                              <p:pRg st="2" end="2"/>
                                            </p:txEl>
                                          </p:spTgt>
                                        </p:tgtEl>
                                      </p:cBhvr>
                                      <p:to x="100000" y="100000"/>
                                    </p:animScale>
                                    <p:animScale>
                                      <p:cBhvr>
                                        <p:cTn id="53" dur="26">
                                          <p:stCondLst>
                                            <p:cond delay="1642"/>
                                          </p:stCondLst>
                                        </p:cTn>
                                        <p:tgtEl>
                                          <p:spTgt spid="3">
                                            <p:txEl>
                                              <p:pRg st="2" end="2"/>
                                            </p:txEl>
                                          </p:spTgt>
                                        </p:tgtEl>
                                      </p:cBhvr>
                                      <p:to x="100000" y="90000"/>
                                    </p:animScale>
                                    <p:animScale>
                                      <p:cBhvr>
                                        <p:cTn id="54" dur="166" decel="50000">
                                          <p:stCondLst>
                                            <p:cond delay="1668"/>
                                          </p:stCondLst>
                                        </p:cTn>
                                        <p:tgtEl>
                                          <p:spTgt spid="3">
                                            <p:txEl>
                                              <p:pRg st="2" end="2"/>
                                            </p:txEl>
                                          </p:spTgt>
                                        </p:tgtEl>
                                      </p:cBhvr>
                                      <p:to x="100000" y="100000"/>
                                    </p:animScale>
                                    <p:animScale>
                                      <p:cBhvr>
                                        <p:cTn id="55" dur="26">
                                          <p:stCondLst>
                                            <p:cond delay="1808"/>
                                          </p:stCondLst>
                                        </p:cTn>
                                        <p:tgtEl>
                                          <p:spTgt spid="3">
                                            <p:txEl>
                                              <p:pRg st="2" end="2"/>
                                            </p:txEl>
                                          </p:spTgt>
                                        </p:tgtEl>
                                      </p:cBhvr>
                                      <p:to x="100000" y="95000"/>
                                    </p:animScale>
                                    <p:animScale>
                                      <p:cBhvr>
                                        <p:cTn id="56" dur="166" decel="50000">
                                          <p:stCondLst>
                                            <p:cond delay="1834"/>
                                          </p:stCondLst>
                                        </p:cTn>
                                        <p:tgtEl>
                                          <p:spTgt spid="3">
                                            <p:txEl>
                                              <p:pRg st="2" end="2"/>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nodeType="clickEffect">
                                  <p:stCondLst>
                                    <p:cond delay="0"/>
                                  </p:stCondLst>
                                  <p:childTnLst>
                                    <p:set>
                                      <p:cBhvr>
                                        <p:cTn id="60" dur="1" fill="hold">
                                          <p:stCondLst>
                                            <p:cond delay="0"/>
                                          </p:stCondLst>
                                        </p:cTn>
                                        <p:tgtEl>
                                          <p:spTgt spid="3">
                                            <p:txEl>
                                              <p:pRg st="3" end="3"/>
                                            </p:txEl>
                                          </p:spTgt>
                                        </p:tgtEl>
                                        <p:attrNameLst>
                                          <p:attrName>style.visibility</p:attrName>
                                        </p:attrNameLst>
                                      </p:cBhvr>
                                      <p:to>
                                        <p:strVal val="visible"/>
                                      </p:to>
                                    </p:set>
                                    <p:animEffect transition="in" filter="wipe(down)">
                                      <p:cBhvr>
                                        <p:cTn id="61" dur="580">
                                          <p:stCondLst>
                                            <p:cond delay="0"/>
                                          </p:stCondLst>
                                        </p:cTn>
                                        <p:tgtEl>
                                          <p:spTgt spid="3">
                                            <p:txEl>
                                              <p:pRg st="3" end="3"/>
                                            </p:txEl>
                                          </p:spTgt>
                                        </p:tgtEl>
                                      </p:cBhvr>
                                    </p:animEffect>
                                    <p:anim calcmode="lin" valueType="num">
                                      <p:cBhvr>
                                        <p:cTn id="62"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3">
                                            <p:txEl>
                                              <p:pRg st="3" end="3"/>
                                            </p:txEl>
                                          </p:spTgt>
                                        </p:tgtEl>
                                      </p:cBhvr>
                                      <p:to x="100000" y="60000"/>
                                    </p:animScale>
                                    <p:animScale>
                                      <p:cBhvr>
                                        <p:cTn id="68" dur="166" decel="50000">
                                          <p:stCondLst>
                                            <p:cond delay="676"/>
                                          </p:stCondLst>
                                        </p:cTn>
                                        <p:tgtEl>
                                          <p:spTgt spid="3">
                                            <p:txEl>
                                              <p:pRg st="3" end="3"/>
                                            </p:txEl>
                                          </p:spTgt>
                                        </p:tgtEl>
                                      </p:cBhvr>
                                      <p:to x="100000" y="100000"/>
                                    </p:animScale>
                                    <p:animScale>
                                      <p:cBhvr>
                                        <p:cTn id="69" dur="26">
                                          <p:stCondLst>
                                            <p:cond delay="1312"/>
                                          </p:stCondLst>
                                        </p:cTn>
                                        <p:tgtEl>
                                          <p:spTgt spid="3">
                                            <p:txEl>
                                              <p:pRg st="3" end="3"/>
                                            </p:txEl>
                                          </p:spTgt>
                                        </p:tgtEl>
                                      </p:cBhvr>
                                      <p:to x="100000" y="80000"/>
                                    </p:animScale>
                                    <p:animScale>
                                      <p:cBhvr>
                                        <p:cTn id="70" dur="166" decel="50000">
                                          <p:stCondLst>
                                            <p:cond delay="1338"/>
                                          </p:stCondLst>
                                        </p:cTn>
                                        <p:tgtEl>
                                          <p:spTgt spid="3">
                                            <p:txEl>
                                              <p:pRg st="3" end="3"/>
                                            </p:txEl>
                                          </p:spTgt>
                                        </p:tgtEl>
                                      </p:cBhvr>
                                      <p:to x="100000" y="100000"/>
                                    </p:animScale>
                                    <p:animScale>
                                      <p:cBhvr>
                                        <p:cTn id="71" dur="26">
                                          <p:stCondLst>
                                            <p:cond delay="1642"/>
                                          </p:stCondLst>
                                        </p:cTn>
                                        <p:tgtEl>
                                          <p:spTgt spid="3">
                                            <p:txEl>
                                              <p:pRg st="3" end="3"/>
                                            </p:txEl>
                                          </p:spTgt>
                                        </p:tgtEl>
                                      </p:cBhvr>
                                      <p:to x="100000" y="90000"/>
                                    </p:animScale>
                                    <p:animScale>
                                      <p:cBhvr>
                                        <p:cTn id="72" dur="166" decel="50000">
                                          <p:stCondLst>
                                            <p:cond delay="1668"/>
                                          </p:stCondLst>
                                        </p:cTn>
                                        <p:tgtEl>
                                          <p:spTgt spid="3">
                                            <p:txEl>
                                              <p:pRg st="3" end="3"/>
                                            </p:txEl>
                                          </p:spTgt>
                                        </p:tgtEl>
                                      </p:cBhvr>
                                      <p:to x="100000" y="100000"/>
                                    </p:animScale>
                                    <p:animScale>
                                      <p:cBhvr>
                                        <p:cTn id="73" dur="26">
                                          <p:stCondLst>
                                            <p:cond delay="1808"/>
                                          </p:stCondLst>
                                        </p:cTn>
                                        <p:tgtEl>
                                          <p:spTgt spid="3">
                                            <p:txEl>
                                              <p:pRg st="3" end="3"/>
                                            </p:txEl>
                                          </p:spTgt>
                                        </p:tgtEl>
                                      </p:cBhvr>
                                      <p:to x="100000" y="95000"/>
                                    </p:animScale>
                                    <p:animScale>
                                      <p:cBhvr>
                                        <p:cTn id="74" dur="166" decel="50000">
                                          <p:stCondLst>
                                            <p:cond delay="1834"/>
                                          </p:stCondLst>
                                        </p:cTn>
                                        <p:tgtEl>
                                          <p:spTgt spid="3">
                                            <p:txEl>
                                              <p:pRg st="3" end="3"/>
                                            </p:txEl>
                                          </p:spTgt>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nodeType="clickEffect">
                                  <p:stCondLst>
                                    <p:cond delay="0"/>
                                  </p:stCondLst>
                                  <p:childTnLst>
                                    <p:set>
                                      <p:cBhvr>
                                        <p:cTn id="78" dur="1" fill="hold">
                                          <p:stCondLst>
                                            <p:cond delay="0"/>
                                          </p:stCondLst>
                                        </p:cTn>
                                        <p:tgtEl>
                                          <p:spTgt spid="3">
                                            <p:txEl>
                                              <p:pRg st="4" end="4"/>
                                            </p:txEl>
                                          </p:spTgt>
                                        </p:tgtEl>
                                        <p:attrNameLst>
                                          <p:attrName>style.visibility</p:attrName>
                                        </p:attrNameLst>
                                      </p:cBhvr>
                                      <p:to>
                                        <p:strVal val="visible"/>
                                      </p:to>
                                    </p:set>
                                    <p:animEffect transition="in" filter="wipe(down)">
                                      <p:cBhvr>
                                        <p:cTn id="79" dur="580">
                                          <p:stCondLst>
                                            <p:cond delay="0"/>
                                          </p:stCondLst>
                                        </p:cTn>
                                        <p:tgtEl>
                                          <p:spTgt spid="3">
                                            <p:txEl>
                                              <p:pRg st="4" end="4"/>
                                            </p:txEl>
                                          </p:spTgt>
                                        </p:tgtEl>
                                      </p:cBhvr>
                                    </p:animEffect>
                                    <p:anim calcmode="lin" valueType="num">
                                      <p:cBhvr>
                                        <p:cTn id="80"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85" dur="26">
                                          <p:stCondLst>
                                            <p:cond delay="650"/>
                                          </p:stCondLst>
                                        </p:cTn>
                                        <p:tgtEl>
                                          <p:spTgt spid="3">
                                            <p:txEl>
                                              <p:pRg st="4" end="4"/>
                                            </p:txEl>
                                          </p:spTgt>
                                        </p:tgtEl>
                                      </p:cBhvr>
                                      <p:to x="100000" y="60000"/>
                                    </p:animScale>
                                    <p:animScale>
                                      <p:cBhvr>
                                        <p:cTn id="86" dur="166" decel="50000">
                                          <p:stCondLst>
                                            <p:cond delay="676"/>
                                          </p:stCondLst>
                                        </p:cTn>
                                        <p:tgtEl>
                                          <p:spTgt spid="3">
                                            <p:txEl>
                                              <p:pRg st="4" end="4"/>
                                            </p:txEl>
                                          </p:spTgt>
                                        </p:tgtEl>
                                      </p:cBhvr>
                                      <p:to x="100000" y="100000"/>
                                    </p:animScale>
                                    <p:animScale>
                                      <p:cBhvr>
                                        <p:cTn id="87" dur="26">
                                          <p:stCondLst>
                                            <p:cond delay="1312"/>
                                          </p:stCondLst>
                                        </p:cTn>
                                        <p:tgtEl>
                                          <p:spTgt spid="3">
                                            <p:txEl>
                                              <p:pRg st="4" end="4"/>
                                            </p:txEl>
                                          </p:spTgt>
                                        </p:tgtEl>
                                      </p:cBhvr>
                                      <p:to x="100000" y="80000"/>
                                    </p:animScale>
                                    <p:animScale>
                                      <p:cBhvr>
                                        <p:cTn id="88" dur="166" decel="50000">
                                          <p:stCondLst>
                                            <p:cond delay="1338"/>
                                          </p:stCondLst>
                                        </p:cTn>
                                        <p:tgtEl>
                                          <p:spTgt spid="3">
                                            <p:txEl>
                                              <p:pRg st="4" end="4"/>
                                            </p:txEl>
                                          </p:spTgt>
                                        </p:tgtEl>
                                      </p:cBhvr>
                                      <p:to x="100000" y="100000"/>
                                    </p:animScale>
                                    <p:animScale>
                                      <p:cBhvr>
                                        <p:cTn id="89" dur="26">
                                          <p:stCondLst>
                                            <p:cond delay="1642"/>
                                          </p:stCondLst>
                                        </p:cTn>
                                        <p:tgtEl>
                                          <p:spTgt spid="3">
                                            <p:txEl>
                                              <p:pRg st="4" end="4"/>
                                            </p:txEl>
                                          </p:spTgt>
                                        </p:tgtEl>
                                      </p:cBhvr>
                                      <p:to x="100000" y="90000"/>
                                    </p:animScale>
                                    <p:animScale>
                                      <p:cBhvr>
                                        <p:cTn id="90" dur="166" decel="50000">
                                          <p:stCondLst>
                                            <p:cond delay="1668"/>
                                          </p:stCondLst>
                                        </p:cTn>
                                        <p:tgtEl>
                                          <p:spTgt spid="3">
                                            <p:txEl>
                                              <p:pRg st="4" end="4"/>
                                            </p:txEl>
                                          </p:spTgt>
                                        </p:tgtEl>
                                      </p:cBhvr>
                                      <p:to x="100000" y="100000"/>
                                    </p:animScale>
                                    <p:animScale>
                                      <p:cBhvr>
                                        <p:cTn id="91" dur="26">
                                          <p:stCondLst>
                                            <p:cond delay="1808"/>
                                          </p:stCondLst>
                                        </p:cTn>
                                        <p:tgtEl>
                                          <p:spTgt spid="3">
                                            <p:txEl>
                                              <p:pRg st="4" end="4"/>
                                            </p:txEl>
                                          </p:spTgt>
                                        </p:tgtEl>
                                      </p:cBhvr>
                                      <p:to x="100000" y="95000"/>
                                    </p:animScale>
                                    <p:animScale>
                                      <p:cBhvr>
                                        <p:cTn id="92" dur="166" decel="50000">
                                          <p:stCondLst>
                                            <p:cond delay="1834"/>
                                          </p:stCondLst>
                                        </p:cTn>
                                        <p:tgtEl>
                                          <p:spTgt spid="3">
                                            <p:txEl>
                                              <p:pRg st="4" end="4"/>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03935A-CCE7-4134-8112-FF3AB883CBEB}"/>
              </a:ext>
            </a:extLst>
          </p:cNvPr>
          <p:cNvSpPr>
            <a:spLocks noGrp="1"/>
          </p:cNvSpPr>
          <p:nvPr>
            <p:ph type="title"/>
          </p:nvPr>
        </p:nvSpPr>
        <p:spPr/>
        <p:txBody>
          <a:bodyPr/>
          <a:lstStyle/>
          <a:p>
            <a:r>
              <a:rPr lang="en-GB" dirty="0"/>
              <a:t>Lack of Details</a:t>
            </a:r>
          </a:p>
        </p:txBody>
      </p:sp>
      <p:sp>
        <p:nvSpPr>
          <p:cNvPr id="3" name="Content Placeholder 2">
            <a:extLst>
              <a:ext uri="{FF2B5EF4-FFF2-40B4-BE49-F238E27FC236}">
                <a16:creationId xmlns:a16="http://schemas.microsoft.com/office/drawing/2014/main" id="{6C686A80-0A81-4FA9-B254-01CF46964BC0}"/>
              </a:ext>
            </a:extLst>
          </p:cNvPr>
          <p:cNvSpPr>
            <a:spLocks noGrp="1"/>
          </p:cNvSpPr>
          <p:nvPr>
            <p:ph idx="1"/>
          </p:nvPr>
        </p:nvSpPr>
        <p:spPr/>
        <p:txBody>
          <a:bodyPr/>
          <a:lstStyle/>
          <a:p>
            <a:r>
              <a:rPr lang="en-GB" dirty="0"/>
              <a:t>Clive Betts MP is chair of the Commons Housing, Communities and Local Government Committee has criticised the government for failing to give details of how the forthcoming reforms of the planning system will work in practice.</a:t>
            </a:r>
          </a:p>
        </p:txBody>
      </p:sp>
    </p:spTree>
    <p:extLst>
      <p:ext uri="{BB962C8B-B14F-4D97-AF65-F5344CB8AC3E}">
        <p14:creationId xmlns:p14="http://schemas.microsoft.com/office/powerpoint/2010/main" val="264779334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8B51F-C50B-4EEE-A940-949113D376ED}"/>
              </a:ext>
            </a:extLst>
          </p:cNvPr>
          <p:cNvSpPr>
            <a:spLocks noGrp="1"/>
          </p:cNvSpPr>
          <p:nvPr>
            <p:ph type="title"/>
          </p:nvPr>
        </p:nvSpPr>
        <p:spPr/>
        <p:txBody>
          <a:bodyPr/>
          <a:lstStyle/>
          <a:p>
            <a:r>
              <a:rPr lang="en-GB" dirty="0"/>
              <a:t>Delay after delay after delay</a:t>
            </a:r>
          </a:p>
        </p:txBody>
      </p:sp>
      <p:sp>
        <p:nvSpPr>
          <p:cNvPr id="3" name="Content Placeholder 2">
            <a:extLst>
              <a:ext uri="{FF2B5EF4-FFF2-40B4-BE49-F238E27FC236}">
                <a16:creationId xmlns:a16="http://schemas.microsoft.com/office/drawing/2014/main" id="{2E252A24-1B0C-4ECB-AB6F-DCE9029A7211}"/>
              </a:ext>
            </a:extLst>
          </p:cNvPr>
          <p:cNvSpPr>
            <a:spLocks noGrp="1"/>
          </p:cNvSpPr>
          <p:nvPr>
            <p:ph idx="1"/>
          </p:nvPr>
        </p:nvSpPr>
        <p:spPr/>
        <p:txBody>
          <a:bodyPr>
            <a:normAutofit fontScale="92500" lnSpcReduction="10000"/>
          </a:bodyPr>
          <a:lstStyle/>
          <a:p>
            <a:r>
              <a:rPr lang="en-GB" dirty="0"/>
              <a:t>Government had intended to respond in Spring of 2021</a:t>
            </a:r>
          </a:p>
          <a:p>
            <a:r>
              <a:rPr lang="en-GB" dirty="0"/>
              <a:t>There have been debates in Parliament about how housing need is calculated</a:t>
            </a:r>
          </a:p>
          <a:p>
            <a:r>
              <a:rPr lang="en-GB" dirty="0"/>
              <a:t>Michael Gove has said that he wants to review the reforms before pressing ahead with them</a:t>
            </a:r>
          </a:p>
          <a:p>
            <a:r>
              <a:rPr lang="en-GB" dirty="0"/>
              <a:t>Government were due to respond to the consultation before Christmas 2021 but now not expected until after consultation on the Levelling Up Bill</a:t>
            </a:r>
          </a:p>
        </p:txBody>
      </p:sp>
    </p:spTree>
    <p:extLst>
      <p:ext uri="{BB962C8B-B14F-4D97-AF65-F5344CB8AC3E}">
        <p14:creationId xmlns:p14="http://schemas.microsoft.com/office/powerpoint/2010/main" val="915632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1000"/>
                                        <p:tgtEl>
                                          <p:spTgt spid="3">
                                            <p:txEl>
                                              <p:pRg st="1" end="1"/>
                                            </p:txEl>
                                          </p:spTgt>
                                        </p:tgtEl>
                                      </p:cBhvr>
                                    </p:animEffect>
                                    <p:anim calcmode="lin" valueType="num">
                                      <p:cBhvr>
                                        <p:cTn id="2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1000"/>
                                        <p:tgtEl>
                                          <p:spTgt spid="3">
                                            <p:txEl>
                                              <p:pRg st="2" end="2"/>
                                            </p:txEl>
                                          </p:spTgt>
                                        </p:tgtEl>
                                      </p:cBhvr>
                                    </p:animEffect>
                                    <p:anim calcmode="lin" valueType="num">
                                      <p:cBhvr>
                                        <p:cTn id="2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fade">
                                      <p:cBhvr>
                                        <p:cTn id="34" dur="1000"/>
                                        <p:tgtEl>
                                          <p:spTgt spid="3">
                                            <p:txEl>
                                              <p:pRg st="3" end="3"/>
                                            </p:txEl>
                                          </p:spTgt>
                                        </p:tgtEl>
                                      </p:cBhvr>
                                    </p:animEffect>
                                    <p:anim calcmode="lin" valueType="num">
                                      <p:cBhvr>
                                        <p:cTn id="3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402A8-79CB-4840-BB1F-B5D052AC28D3}"/>
              </a:ext>
            </a:extLst>
          </p:cNvPr>
          <p:cNvSpPr>
            <a:spLocks noGrp="1"/>
          </p:cNvSpPr>
          <p:nvPr>
            <p:ph type="title"/>
          </p:nvPr>
        </p:nvSpPr>
        <p:spPr/>
        <p:txBody>
          <a:bodyPr>
            <a:normAutofit fontScale="90000"/>
          </a:bodyPr>
          <a:lstStyle/>
          <a:p>
            <a:r>
              <a:rPr lang="en-GB" dirty="0"/>
              <a:t>Other New Legislation that may or may not come in </a:t>
            </a:r>
          </a:p>
        </p:txBody>
      </p:sp>
      <p:sp>
        <p:nvSpPr>
          <p:cNvPr id="3" name="Content Placeholder 2">
            <a:extLst>
              <a:ext uri="{FF2B5EF4-FFF2-40B4-BE49-F238E27FC236}">
                <a16:creationId xmlns:a16="http://schemas.microsoft.com/office/drawing/2014/main" id="{87A036E7-3D07-47C7-9C19-22F63E752FFA}"/>
              </a:ext>
            </a:extLst>
          </p:cNvPr>
          <p:cNvSpPr>
            <a:spLocks noGrp="1"/>
          </p:cNvSpPr>
          <p:nvPr>
            <p:ph idx="1"/>
          </p:nvPr>
        </p:nvSpPr>
        <p:spPr/>
        <p:txBody>
          <a:bodyPr>
            <a:normAutofit fontScale="70000" lnSpcReduction="20000"/>
          </a:bodyPr>
          <a:lstStyle/>
          <a:p>
            <a:r>
              <a:rPr lang="en-GB" dirty="0"/>
              <a:t>A number of Private Members Bills (PMBs) are aimed at dealing with some of the issues raised by the potential reform of the Planning System</a:t>
            </a:r>
          </a:p>
          <a:p>
            <a:r>
              <a:rPr lang="en-GB" dirty="0"/>
              <a:t>Private Members Bills are determined by a Ballot held at the beginning of each new parliamentary session.</a:t>
            </a:r>
          </a:p>
          <a:p>
            <a:r>
              <a:rPr lang="en-GB" dirty="0"/>
              <a:t>All backbench MPs are eligible to take part</a:t>
            </a:r>
          </a:p>
          <a:p>
            <a:r>
              <a:rPr lang="en-GB" dirty="0"/>
              <a:t>They do not need to provide details of their proposed bill at this early stage</a:t>
            </a:r>
          </a:p>
          <a:p>
            <a:r>
              <a:rPr lang="en-GB" dirty="0"/>
              <a:t>20 MPs get the chance to introduce a PMB</a:t>
            </a:r>
          </a:p>
          <a:p>
            <a:r>
              <a:rPr lang="en-GB" dirty="0"/>
              <a:t>Time is devoted on 13 Fridays to discuss PMBs</a:t>
            </a:r>
          </a:p>
          <a:p>
            <a:r>
              <a:rPr lang="en-GB" dirty="0"/>
              <a:t>PMBs can be ‘talked out of time’</a:t>
            </a:r>
          </a:p>
          <a:p>
            <a:r>
              <a:rPr lang="en-GB" dirty="0"/>
              <a:t>Some do make it onto the Statute Books e.g.</a:t>
            </a:r>
          </a:p>
          <a:p>
            <a:pPr lvl="1"/>
            <a:r>
              <a:rPr lang="en-GB" dirty="0">
                <a:hlinkClick r:id="rId2"/>
              </a:rPr>
              <a:t>Education (Guidance about costs of school uniforms)Act 2021</a:t>
            </a:r>
            <a:endParaRPr lang="en-GB" dirty="0"/>
          </a:p>
          <a:p>
            <a:endParaRPr lang="en-GB" dirty="0"/>
          </a:p>
          <a:p>
            <a:endParaRPr lang="en-GB" dirty="0"/>
          </a:p>
          <a:p>
            <a:endParaRPr lang="en-GB" dirty="0"/>
          </a:p>
        </p:txBody>
      </p:sp>
    </p:spTree>
    <p:extLst>
      <p:ext uri="{BB962C8B-B14F-4D97-AF65-F5344CB8AC3E}">
        <p14:creationId xmlns:p14="http://schemas.microsoft.com/office/powerpoint/2010/main" val="2402585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1000"/>
                                        <p:tgtEl>
                                          <p:spTgt spid="3">
                                            <p:txEl>
                                              <p:pRg st="1" end="1"/>
                                            </p:txEl>
                                          </p:spTgt>
                                        </p:tgtEl>
                                      </p:cBhvr>
                                    </p:animEffect>
                                    <p:anim calcmode="lin" valueType="num">
                                      <p:cBhvr>
                                        <p:cTn id="2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1000"/>
                                        <p:tgtEl>
                                          <p:spTgt spid="3">
                                            <p:txEl>
                                              <p:pRg st="2" end="2"/>
                                            </p:txEl>
                                          </p:spTgt>
                                        </p:tgtEl>
                                      </p:cBhvr>
                                    </p:animEffect>
                                    <p:anim calcmode="lin" valueType="num">
                                      <p:cBhvr>
                                        <p:cTn id="2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fade">
                                      <p:cBhvr>
                                        <p:cTn id="34" dur="1000"/>
                                        <p:tgtEl>
                                          <p:spTgt spid="3">
                                            <p:txEl>
                                              <p:pRg st="3" end="3"/>
                                            </p:txEl>
                                          </p:spTgt>
                                        </p:tgtEl>
                                      </p:cBhvr>
                                    </p:animEffect>
                                    <p:anim calcmode="lin" valueType="num">
                                      <p:cBhvr>
                                        <p:cTn id="3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animEffect transition="in" filter="fade">
                                      <p:cBhvr>
                                        <p:cTn id="41" dur="1000"/>
                                        <p:tgtEl>
                                          <p:spTgt spid="3">
                                            <p:txEl>
                                              <p:pRg st="4" end="4"/>
                                            </p:txEl>
                                          </p:spTgt>
                                        </p:tgtEl>
                                      </p:cBhvr>
                                    </p:animEffect>
                                    <p:anim calcmode="lin" valueType="num">
                                      <p:cBhvr>
                                        <p:cTn id="4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3">
                                            <p:txEl>
                                              <p:pRg st="5" end="5"/>
                                            </p:txEl>
                                          </p:spTgt>
                                        </p:tgtEl>
                                        <p:attrNameLst>
                                          <p:attrName>style.visibility</p:attrName>
                                        </p:attrNameLst>
                                      </p:cBhvr>
                                      <p:to>
                                        <p:strVal val="visible"/>
                                      </p:to>
                                    </p:set>
                                    <p:animEffect transition="in" filter="fade">
                                      <p:cBhvr>
                                        <p:cTn id="48" dur="1000"/>
                                        <p:tgtEl>
                                          <p:spTgt spid="3">
                                            <p:txEl>
                                              <p:pRg st="5" end="5"/>
                                            </p:txEl>
                                          </p:spTgt>
                                        </p:tgtEl>
                                      </p:cBhvr>
                                    </p:animEffect>
                                    <p:anim calcmode="lin" valueType="num">
                                      <p:cBhvr>
                                        <p:cTn id="4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3">
                                            <p:txEl>
                                              <p:pRg st="6" end="6"/>
                                            </p:txEl>
                                          </p:spTgt>
                                        </p:tgtEl>
                                        <p:attrNameLst>
                                          <p:attrName>style.visibility</p:attrName>
                                        </p:attrNameLst>
                                      </p:cBhvr>
                                      <p:to>
                                        <p:strVal val="visible"/>
                                      </p:to>
                                    </p:set>
                                    <p:animEffect transition="in" filter="fade">
                                      <p:cBhvr>
                                        <p:cTn id="55" dur="1000"/>
                                        <p:tgtEl>
                                          <p:spTgt spid="3">
                                            <p:txEl>
                                              <p:pRg st="6" end="6"/>
                                            </p:txEl>
                                          </p:spTgt>
                                        </p:tgtEl>
                                      </p:cBhvr>
                                    </p:animEffect>
                                    <p:anim calcmode="lin" valueType="num">
                                      <p:cBhvr>
                                        <p:cTn id="5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7"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nodeType="clickEffect">
                                  <p:stCondLst>
                                    <p:cond delay="0"/>
                                  </p:stCondLst>
                                  <p:childTnLst>
                                    <p:set>
                                      <p:cBhvr>
                                        <p:cTn id="61" dur="1" fill="hold">
                                          <p:stCondLst>
                                            <p:cond delay="0"/>
                                          </p:stCondLst>
                                        </p:cTn>
                                        <p:tgtEl>
                                          <p:spTgt spid="3">
                                            <p:txEl>
                                              <p:pRg st="7" end="7"/>
                                            </p:txEl>
                                          </p:spTgt>
                                        </p:tgtEl>
                                        <p:attrNameLst>
                                          <p:attrName>style.visibility</p:attrName>
                                        </p:attrNameLst>
                                      </p:cBhvr>
                                      <p:to>
                                        <p:strVal val="visible"/>
                                      </p:to>
                                    </p:set>
                                    <p:animEffect transition="in" filter="fade">
                                      <p:cBhvr>
                                        <p:cTn id="62" dur="1000"/>
                                        <p:tgtEl>
                                          <p:spTgt spid="3">
                                            <p:txEl>
                                              <p:pRg st="7" end="7"/>
                                            </p:txEl>
                                          </p:spTgt>
                                        </p:tgtEl>
                                      </p:cBhvr>
                                    </p:animEffect>
                                    <p:anim calcmode="lin" valueType="num">
                                      <p:cBhvr>
                                        <p:cTn id="6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64"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nodeType="clickEffect">
                                  <p:stCondLst>
                                    <p:cond delay="0"/>
                                  </p:stCondLst>
                                  <p:childTnLst>
                                    <p:set>
                                      <p:cBhvr>
                                        <p:cTn id="68" dur="1" fill="hold">
                                          <p:stCondLst>
                                            <p:cond delay="0"/>
                                          </p:stCondLst>
                                        </p:cTn>
                                        <p:tgtEl>
                                          <p:spTgt spid="3">
                                            <p:txEl>
                                              <p:pRg st="8" end="8"/>
                                            </p:txEl>
                                          </p:spTgt>
                                        </p:tgtEl>
                                        <p:attrNameLst>
                                          <p:attrName>style.visibility</p:attrName>
                                        </p:attrNameLst>
                                      </p:cBhvr>
                                      <p:to>
                                        <p:strVal val="visible"/>
                                      </p:to>
                                    </p:set>
                                    <p:animEffect transition="in" filter="fade">
                                      <p:cBhvr>
                                        <p:cTn id="69" dur="1000"/>
                                        <p:tgtEl>
                                          <p:spTgt spid="3">
                                            <p:txEl>
                                              <p:pRg st="8" end="8"/>
                                            </p:txEl>
                                          </p:spTgt>
                                        </p:tgtEl>
                                      </p:cBhvr>
                                    </p:animEffect>
                                    <p:anim calcmode="lin" valueType="num">
                                      <p:cBhvr>
                                        <p:cTn id="70"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71"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7F487-FE28-4769-8910-BE4B2EB185EE}"/>
              </a:ext>
            </a:extLst>
          </p:cNvPr>
          <p:cNvSpPr>
            <a:spLocks noGrp="1"/>
          </p:cNvSpPr>
          <p:nvPr>
            <p:ph type="title"/>
          </p:nvPr>
        </p:nvSpPr>
        <p:spPr/>
        <p:txBody>
          <a:bodyPr/>
          <a:lstStyle/>
          <a:p>
            <a:r>
              <a:rPr lang="en-GB" dirty="0"/>
              <a:t>Planning Enforcement Bill</a:t>
            </a:r>
          </a:p>
        </p:txBody>
      </p:sp>
      <p:sp>
        <p:nvSpPr>
          <p:cNvPr id="3" name="Content Placeholder 2">
            <a:extLst>
              <a:ext uri="{FF2B5EF4-FFF2-40B4-BE49-F238E27FC236}">
                <a16:creationId xmlns:a16="http://schemas.microsoft.com/office/drawing/2014/main" id="{5361524F-1E28-48A7-968E-179DB9650063}"/>
              </a:ext>
            </a:extLst>
          </p:cNvPr>
          <p:cNvSpPr>
            <a:spLocks noGrp="1"/>
          </p:cNvSpPr>
          <p:nvPr>
            <p:ph idx="1"/>
          </p:nvPr>
        </p:nvSpPr>
        <p:spPr/>
        <p:txBody>
          <a:bodyPr>
            <a:normAutofit fontScale="92500" lnSpcReduction="10000"/>
          </a:bodyPr>
          <a:lstStyle/>
          <a:p>
            <a:r>
              <a:rPr lang="en-GB" dirty="0">
                <a:hlinkClick r:id="rId2"/>
              </a:rPr>
              <a:t>A Private Members </a:t>
            </a:r>
            <a:r>
              <a:rPr lang="en-GB" dirty="0"/>
              <a:t>Bill at 2</a:t>
            </a:r>
            <a:r>
              <a:rPr lang="en-GB" baseline="30000" dirty="0"/>
              <a:t>nd</a:t>
            </a:r>
            <a:r>
              <a:rPr lang="en-GB" dirty="0"/>
              <a:t> Reading Stage in the House of Commons </a:t>
            </a:r>
          </a:p>
          <a:p>
            <a:r>
              <a:rPr lang="en-GB" dirty="0"/>
              <a:t>A Bill to create offences relating to repeat breaches of planning controls; to make provision about penalties for planning offences; to establish a national register of persons who have committed planning offences or breached planning controls and make associated provision about planning applications; and for connected purposes.</a:t>
            </a:r>
          </a:p>
        </p:txBody>
      </p:sp>
    </p:spTree>
    <p:extLst>
      <p:ext uri="{BB962C8B-B14F-4D97-AF65-F5344CB8AC3E}">
        <p14:creationId xmlns:p14="http://schemas.microsoft.com/office/powerpoint/2010/main" val="4125138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1000"/>
                                        <p:tgtEl>
                                          <p:spTgt spid="3">
                                            <p:txEl>
                                              <p:pRg st="1" end="1"/>
                                            </p:txEl>
                                          </p:spTgt>
                                        </p:tgtEl>
                                      </p:cBhvr>
                                    </p:animEffect>
                                    <p:anim calcmode="lin" valueType="num">
                                      <p:cBhvr>
                                        <p:cTn id="2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E66B3F-4B51-4A11-BD0A-008577FA095A}"/>
              </a:ext>
            </a:extLst>
          </p:cNvPr>
          <p:cNvSpPr>
            <a:spLocks noGrp="1"/>
          </p:cNvSpPr>
          <p:nvPr>
            <p:ph type="title"/>
          </p:nvPr>
        </p:nvSpPr>
        <p:spPr/>
        <p:txBody>
          <a:bodyPr>
            <a:normAutofit fontScale="90000"/>
          </a:bodyPr>
          <a:lstStyle/>
          <a:p>
            <a:r>
              <a:rPr lang="en-GB" dirty="0"/>
              <a:t>Planning – Proper Maintenance of Land Bill</a:t>
            </a:r>
          </a:p>
        </p:txBody>
      </p:sp>
      <p:sp>
        <p:nvSpPr>
          <p:cNvPr id="3" name="Content Placeholder 2">
            <a:extLst>
              <a:ext uri="{FF2B5EF4-FFF2-40B4-BE49-F238E27FC236}">
                <a16:creationId xmlns:a16="http://schemas.microsoft.com/office/drawing/2014/main" id="{AC4DBF79-223D-407D-9375-5E272FCCEC83}"/>
              </a:ext>
            </a:extLst>
          </p:cNvPr>
          <p:cNvSpPr>
            <a:spLocks noGrp="1"/>
          </p:cNvSpPr>
          <p:nvPr>
            <p:ph idx="1"/>
          </p:nvPr>
        </p:nvSpPr>
        <p:spPr/>
        <p:txBody>
          <a:bodyPr/>
          <a:lstStyle/>
          <a:p>
            <a:r>
              <a:rPr lang="en-GB" dirty="0">
                <a:hlinkClick r:id="rId2"/>
              </a:rPr>
              <a:t>A Bill </a:t>
            </a:r>
            <a:r>
              <a:rPr lang="en-GB" dirty="0"/>
              <a:t>to make provision for increased fines for failures to comply with a notice under section 215 of the Town and Country Planning Act 1990</a:t>
            </a:r>
          </a:p>
          <a:p>
            <a:r>
              <a:rPr lang="en-GB" dirty="0"/>
              <a:t>A Private Members Bill currently at 2</a:t>
            </a:r>
            <a:r>
              <a:rPr lang="en-GB" baseline="30000" dirty="0"/>
              <a:t>nd</a:t>
            </a:r>
            <a:r>
              <a:rPr lang="en-GB" dirty="0"/>
              <a:t> Reading stage in the House of Commons</a:t>
            </a:r>
          </a:p>
        </p:txBody>
      </p:sp>
    </p:spTree>
    <p:extLst>
      <p:ext uri="{BB962C8B-B14F-4D97-AF65-F5344CB8AC3E}">
        <p14:creationId xmlns:p14="http://schemas.microsoft.com/office/powerpoint/2010/main" val="7701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1000"/>
                                        <p:tgtEl>
                                          <p:spTgt spid="3">
                                            <p:txEl>
                                              <p:pRg st="1" end="1"/>
                                            </p:txEl>
                                          </p:spTgt>
                                        </p:tgtEl>
                                      </p:cBhvr>
                                    </p:animEffect>
                                    <p:anim calcmode="lin" valueType="num">
                                      <p:cBhvr>
                                        <p:cTn id="2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ormAutofit/>
          </a:bodyPr>
          <a:lstStyle/>
          <a:p>
            <a:r>
              <a:rPr lang="en-GB" sz="3200" b="1" dirty="0"/>
              <a:t>Yet more main players</a:t>
            </a:r>
          </a:p>
        </p:txBody>
      </p:sp>
      <p:sp>
        <p:nvSpPr>
          <p:cNvPr id="3" name="Content Placeholder 2"/>
          <p:cNvSpPr>
            <a:spLocks noGrp="1"/>
          </p:cNvSpPr>
          <p:nvPr>
            <p:ph idx="1"/>
          </p:nvPr>
        </p:nvSpPr>
        <p:spPr>
          <a:xfrm>
            <a:off x="457200" y="1600200"/>
            <a:ext cx="8229600" cy="4637112"/>
          </a:xfrm>
        </p:spPr>
        <p:txBody>
          <a:bodyPr>
            <a:normAutofit fontScale="70000" lnSpcReduction="20000"/>
          </a:bodyPr>
          <a:lstStyle/>
          <a:p>
            <a:pPr marL="0" indent="0">
              <a:buNone/>
            </a:pPr>
            <a:r>
              <a:rPr lang="en-GB" sz="2400" b="1" dirty="0"/>
              <a:t>Town and Parish Councils </a:t>
            </a:r>
          </a:p>
          <a:p>
            <a:pPr marL="0" indent="0">
              <a:buNone/>
            </a:pPr>
            <a:endParaRPr lang="en-GB" sz="2600" dirty="0"/>
          </a:p>
          <a:p>
            <a:pPr marL="0" indent="0">
              <a:buNone/>
            </a:pPr>
            <a:r>
              <a:rPr lang="en-GB" sz="2600" dirty="0"/>
              <a:t>The closest tier of local government to the community , operating at the small town or village level , with over 8,500 in England and have an important role in the planning system through Neighbourhood Plans. They :</a:t>
            </a:r>
          </a:p>
          <a:p>
            <a:pPr marL="0" indent="0">
              <a:buNone/>
            </a:pPr>
            <a:endParaRPr lang="en-GB" sz="2000" dirty="0"/>
          </a:p>
          <a:p>
            <a:r>
              <a:rPr lang="en-GB" sz="2300" dirty="0"/>
              <a:t>Have a statutory right to be consulted on planning applications </a:t>
            </a:r>
            <a:r>
              <a:rPr lang="en-GB" sz="2300" b="1" dirty="0"/>
              <a:t>but cannot determine applications </a:t>
            </a:r>
            <a:r>
              <a:rPr lang="en-GB" sz="2300" dirty="0"/>
              <a:t>– they can make recommendations so check the wording that you use</a:t>
            </a:r>
          </a:p>
          <a:p>
            <a:r>
              <a:rPr lang="en-GB" sz="2300" dirty="0"/>
              <a:t>Are important consultees on any planning policy documents being drawn up by counties districts and National Park Authorities </a:t>
            </a:r>
          </a:p>
          <a:p>
            <a:r>
              <a:rPr lang="en-GB" sz="2300" dirty="0"/>
              <a:t>Can prepare neighbourhood plans</a:t>
            </a:r>
          </a:p>
          <a:p>
            <a:r>
              <a:rPr lang="en-GB" sz="2300" dirty="0"/>
              <a:t>Can do local conservation and improvement works ,if they wish</a:t>
            </a:r>
          </a:p>
          <a:p>
            <a:r>
              <a:rPr lang="en-GB" sz="2300" dirty="0"/>
              <a:t>They can exercise the  “ Community Right to Build” </a:t>
            </a:r>
            <a:r>
              <a:rPr lang="en-GB" sz="2300" dirty="0">
                <a:hlinkClick r:id="rId2"/>
              </a:rPr>
              <a:t>https://www.gov.uk/government/publications/2010-to-2015-government-policy-localism/2010-to-2015-government-policy-localism#appendix-1-community-right-to-build</a:t>
            </a:r>
            <a:r>
              <a:rPr lang="en-GB" sz="2300" dirty="0"/>
              <a:t> </a:t>
            </a:r>
          </a:p>
          <a:p>
            <a:r>
              <a:rPr lang="en-GB" sz="2200" dirty="0"/>
              <a:t>They can determine how to spend some of the proceeds of Community Infrastructure Levy (CIL) arising from development in their area and have more freedom to determine what CIL monies are spent on compared to LPAs</a:t>
            </a:r>
          </a:p>
          <a:p>
            <a:pPr>
              <a:buFont typeface="Wingdings" panose="05000000000000000000" pitchFamily="2" charset="2"/>
              <a:buChar char="Ø"/>
            </a:pPr>
            <a:endParaRPr lang="en-GB" sz="2000" dirty="0"/>
          </a:p>
        </p:txBody>
      </p:sp>
    </p:spTree>
    <p:extLst>
      <p:ext uri="{BB962C8B-B14F-4D97-AF65-F5344CB8AC3E}">
        <p14:creationId xmlns:p14="http://schemas.microsoft.com/office/powerpoint/2010/main" val="347228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500"/>
                                        <p:tgtEl>
                                          <p:spTgt spid="3">
                                            <p:txEl>
                                              <p:pRg st="5" end="5"/>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500"/>
                                        <p:tgtEl>
                                          <p:spTgt spid="3">
                                            <p:txEl>
                                              <p:pRg st="6" end="6"/>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fade">
                                      <p:cBhvr>
                                        <p:cTn id="31" dur="500"/>
                                        <p:tgtEl>
                                          <p:spTgt spid="3">
                                            <p:txEl>
                                              <p:pRg st="7" end="7"/>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
                                            <p:txEl>
                                              <p:pRg st="8" end="8"/>
                                            </p:txEl>
                                          </p:spTgt>
                                        </p:tgtEl>
                                        <p:attrNameLst>
                                          <p:attrName>style.visibility</p:attrName>
                                        </p:attrNameLst>
                                      </p:cBhvr>
                                      <p:to>
                                        <p:strVal val="visible"/>
                                      </p:to>
                                    </p:set>
                                    <p:animEffect transition="in" filter="fade">
                                      <p:cBhvr>
                                        <p:cTn id="34" dur="500"/>
                                        <p:tgtEl>
                                          <p:spTgt spid="3">
                                            <p:txEl>
                                              <p:pRg st="8" end="8"/>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fade">
                                      <p:cBhvr>
                                        <p:cTn id="3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E992D8-EF24-4156-8968-15B5086C5243}"/>
              </a:ext>
            </a:extLst>
          </p:cNvPr>
          <p:cNvSpPr>
            <a:spLocks noGrp="1"/>
          </p:cNvSpPr>
          <p:nvPr>
            <p:ph type="title"/>
          </p:nvPr>
        </p:nvSpPr>
        <p:spPr/>
        <p:txBody>
          <a:bodyPr/>
          <a:lstStyle/>
          <a:p>
            <a:r>
              <a:rPr lang="en-GB" dirty="0"/>
              <a:t>Planning – Street Plans Bill</a:t>
            </a:r>
          </a:p>
        </p:txBody>
      </p:sp>
      <p:sp>
        <p:nvSpPr>
          <p:cNvPr id="3" name="Content Placeholder 2">
            <a:extLst>
              <a:ext uri="{FF2B5EF4-FFF2-40B4-BE49-F238E27FC236}">
                <a16:creationId xmlns:a16="http://schemas.microsoft.com/office/drawing/2014/main" id="{BFDA95AA-CC01-430B-AEFD-43581418CA7D}"/>
              </a:ext>
            </a:extLst>
          </p:cNvPr>
          <p:cNvSpPr>
            <a:spLocks noGrp="1"/>
          </p:cNvSpPr>
          <p:nvPr>
            <p:ph idx="1"/>
          </p:nvPr>
        </p:nvSpPr>
        <p:spPr/>
        <p:txBody>
          <a:bodyPr/>
          <a:lstStyle/>
          <a:p>
            <a:r>
              <a:rPr lang="en-GB" dirty="0">
                <a:hlinkClick r:id="rId2"/>
              </a:rPr>
              <a:t>A Bill </a:t>
            </a:r>
            <a:r>
              <a:rPr lang="en-GB" dirty="0"/>
              <a:t>to make provision about the creation and operation of street-level plans for local development; and for connected purposes</a:t>
            </a:r>
          </a:p>
          <a:p>
            <a:r>
              <a:rPr lang="en-GB" dirty="0"/>
              <a:t>Michael Gove is said to support this PMB</a:t>
            </a:r>
          </a:p>
          <a:p>
            <a:r>
              <a:rPr lang="en-GB" dirty="0"/>
              <a:t>A Private Members Bill at 2</a:t>
            </a:r>
            <a:r>
              <a:rPr lang="en-GB" baseline="30000" dirty="0"/>
              <a:t>nd</a:t>
            </a:r>
            <a:r>
              <a:rPr lang="en-GB" dirty="0"/>
              <a:t> Reading Stage in House of Commons</a:t>
            </a:r>
          </a:p>
        </p:txBody>
      </p:sp>
    </p:spTree>
    <p:extLst>
      <p:ext uri="{BB962C8B-B14F-4D97-AF65-F5344CB8AC3E}">
        <p14:creationId xmlns:p14="http://schemas.microsoft.com/office/powerpoint/2010/main" val="811964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1000"/>
                                        <p:tgtEl>
                                          <p:spTgt spid="3">
                                            <p:txEl>
                                              <p:pRg st="1" end="1"/>
                                            </p:txEl>
                                          </p:spTgt>
                                        </p:tgtEl>
                                      </p:cBhvr>
                                    </p:animEffect>
                                    <p:anim calcmode="lin" valueType="num">
                                      <p:cBhvr>
                                        <p:cTn id="2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1000"/>
                                        <p:tgtEl>
                                          <p:spTgt spid="3">
                                            <p:txEl>
                                              <p:pRg st="2" end="2"/>
                                            </p:txEl>
                                          </p:spTgt>
                                        </p:tgtEl>
                                      </p:cBhvr>
                                    </p:animEffect>
                                    <p:anim calcmode="lin" valueType="num">
                                      <p:cBhvr>
                                        <p:cTn id="2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627102-3340-48B5-8C79-B12F1840E38D}"/>
              </a:ext>
            </a:extLst>
          </p:cNvPr>
          <p:cNvSpPr>
            <a:spLocks noGrp="1"/>
          </p:cNvSpPr>
          <p:nvPr>
            <p:ph type="title"/>
          </p:nvPr>
        </p:nvSpPr>
        <p:spPr/>
        <p:txBody>
          <a:bodyPr>
            <a:normAutofit fontScale="90000"/>
          </a:bodyPr>
          <a:lstStyle/>
          <a:p>
            <a:r>
              <a:rPr lang="en-GB" dirty="0"/>
              <a:t>Planning and Local Representation Bill </a:t>
            </a:r>
          </a:p>
        </p:txBody>
      </p:sp>
      <p:sp>
        <p:nvSpPr>
          <p:cNvPr id="3" name="Content Placeholder 2">
            <a:extLst>
              <a:ext uri="{FF2B5EF4-FFF2-40B4-BE49-F238E27FC236}">
                <a16:creationId xmlns:a16="http://schemas.microsoft.com/office/drawing/2014/main" id="{3DB24142-CA5B-454C-A025-F128C1F28AF3}"/>
              </a:ext>
            </a:extLst>
          </p:cNvPr>
          <p:cNvSpPr>
            <a:spLocks noGrp="1"/>
          </p:cNvSpPr>
          <p:nvPr>
            <p:ph idx="1"/>
          </p:nvPr>
        </p:nvSpPr>
        <p:spPr/>
        <p:txBody>
          <a:bodyPr>
            <a:normAutofit fontScale="85000" lnSpcReduction="20000"/>
          </a:bodyPr>
          <a:lstStyle/>
          <a:p>
            <a:r>
              <a:rPr lang="en-GB" dirty="0">
                <a:hlinkClick r:id="rId2"/>
              </a:rPr>
              <a:t>Bill</a:t>
            </a:r>
            <a:r>
              <a:rPr lang="en-GB" dirty="0"/>
              <a:t> to give people who have made representations about development plans the right to participate in associated examination hearings; to require public consultation on development proposals; to grant local authorities power to apply local design standards for permitted development and to refuse permitted development proposals that would be detrimental to the health and wellbeing of an individual or community; to make planning permission for major housing schemes subject to associated works starting within two years; and for connected purposes.</a:t>
            </a:r>
          </a:p>
          <a:p>
            <a:r>
              <a:rPr lang="en-GB" dirty="0"/>
              <a:t>A Private Members Bill currently at 2</a:t>
            </a:r>
            <a:r>
              <a:rPr lang="en-GB" baseline="30000" dirty="0"/>
              <a:t>nd</a:t>
            </a:r>
            <a:r>
              <a:rPr lang="en-GB" dirty="0"/>
              <a:t> Reading Stage in the House of Commons</a:t>
            </a:r>
          </a:p>
        </p:txBody>
      </p:sp>
    </p:spTree>
    <p:extLst>
      <p:ext uri="{BB962C8B-B14F-4D97-AF65-F5344CB8AC3E}">
        <p14:creationId xmlns:p14="http://schemas.microsoft.com/office/powerpoint/2010/main" val="1039904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1000"/>
                                        <p:tgtEl>
                                          <p:spTgt spid="3">
                                            <p:txEl>
                                              <p:pRg st="1" end="1"/>
                                            </p:txEl>
                                          </p:spTgt>
                                        </p:tgtEl>
                                      </p:cBhvr>
                                    </p:animEffect>
                                    <p:anim calcmode="lin" valueType="num">
                                      <p:cBhvr>
                                        <p:cTn id="2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C0E189-2E71-423A-B4AC-A295FB841876}"/>
              </a:ext>
            </a:extLst>
          </p:cNvPr>
          <p:cNvSpPr>
            <a:spLocks noGrp="1"/>
          </p:cNvSpPr>
          <p:nvPr>
            <p:ph type="title"/>
          </p:nvPr>
        </p:nvSpPr>
        <p:spPr/>
        <p:txBody>
          <a:bodyPr/>
          <a:lstStyle/>
          <a:p>
            <a:r>
              <a:rPr lang="en-GB" dirty="0"/>
              <a:t>The New NPPF</a:t>
            </a:r>
          </a:p>
        </p:txBody>
      </p:sp>
      <p:sp>
        <p:nvSpPr>
          <p:cNvPr id="3" name="Content Placeholder 2">
            <a:extLst>
              <a:ext uri="{FF2B5EF4-FFF2-40B4-BE49-F238E27FC236}">
                <a16:creationId xmlns:a16="http://schemas.microsoft.com/office/drawing/2014/main" id="{8C8DAF79-6190-40D4-85AC-79FBE2BF3A94}"/>
              </a:ext>
            </a:extLst>
          </p:cNvPr>
          <p:cNvSpPr>
            <a:spLocks noGrp="1"/>
          </p:cNvSpPr>
          <p:nvPr>
            <p:ph idx="1"/>
          </p:nvPr>
        </p:nvSpPr>
        <p:spPr/>
        <p:txBody>
          <a:bodyPr/>
          <a:lstStyle/>
          <a:p>
            <a:r>
              <a:rPr lang="en-GB" dirty="0"/>
              <a:t>The NPPF sets out the main guidance and policy for the planning system</a:t>
            </a:r>
          </a:p>
          <a:p>
            <a:r>
              <a:rPr lang="en-GB" dirty="0"/>
              <a:t>This has recently been amended and has introduced a number of changes</a:t>
            </a:r>
          </a:p>
          <a:p>
            <a:r>
              <a:rPr lang="en-GB" dirty="0"/>
              <a:t>The NPPF will need further amendment if the Planning Bill becomes law</a:t>
            </a:r>
          </a:p>
        </p:txBody>
      </p:sp>
    </p:spTree>
    <p:extLst>
      <p:ext uri="{BB962C8B-B14F-4D97-AF65-F5344CB8AC3E}">
        <p14:creationId xmlns:p14="http://schemas.microsoft.com/office/powerpoint/2010/main" val="339745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1000"/>
                                        <p:tgtEl>
                                          <p:spTgt spid="3">
                                            <p:txEl>
                                              <p:pRg st="1" end="1"/>
                                            </p:txEl>
                                          </p:spTgt>
                                        </p:tgtEl>
                                      </p:cBhvr>
                                    </p:animEffect>
                                    <p:anim calcmode="lin" valueType="num">
                                      <p:cBhvr>
                                        <p:cTn id="2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1000"/>
                                        <p:tgtEl>
                                          <p:spTgt spid="3">
                                            <p:txEl>
                                              <p:pRg st="2" end="2"/>
                                            </p:txEl>
                                          </p:spTgt>
                                        </p:tgtEl>
                                      </p:cBhvr>
                                    </p:animEffect>
                                    <p:anim calcmode="lin" valueType="num">
                                      <p:cBhvr>
                                        <p:cTn id="2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087B7-890D-4335-951A-06D257E050E2}"/>
              </a:ext>
            </a:extLst>
          </p:cNvPr>
          <p:cNvSpPr>
            <a:spLocks noGrp="1"/>
          </p:cNvSpPr>
          <p:nvPr>
            <p:ph type="title"/>
          </p:nvPr>
        </p:nvSpPr>
        <p:spPr/>
        <p:txBody>
          <a:bodyPr/>
          <a:lstStyle/>
          <a:p>
            <a:r>
              <a:rPr lang="en-GB" dirty="0"/>
              <a:t>Recent Changes to the NPPF</a:t>
            </a:r>
          </a:p>
        </p:txBody>
      </p:sp>
      <p:sp>
        <p:nvSpPr>
          <p:cNvPr id="3" name="Content Placeholder 2">
            <a:extLst>
              <a:ext uri="{FF2B5EF4-FFF2-40B4-BE49-F238E27FC236}">
                <a16:creationId xmlns:a16="http://schemas.microsoft.com/office/drawing/2014/main" id="{0C367F8F-7983-43D5-9144-F40B31EDDC63}"/>
              </a:ext>
            </a:extLst>
          </p:cNvPr>
          <p:cNvSpPr>
            <a:spLocks noGrp="1"/>
          </p:cNvSpPr>
          <p:nvPr>
            <p:ph idx="1"/>
          </p:nvPr>
        </p:nvSpPr>
        <p:spPr/>
        <p:txBody>
          <a:bodyPr>
            <a:normAutofit fontScale="85000" lnSpcReduction="20000"/>
          </a:bodyPr>
          <a:lstStyle/>
          <a:p>
            <a:r>
              <a:rPr lang="en-GB" dirty="0"/>
              <a:t>Councils will be required to produce new local design codes or guides consistent with principles set out in the National Design Guide and National Model Design Code</a:t>
            </a:r>
          </a:p>
          <a:p>
            <a:r>
              <a:rPr lang="en-GB" dirty="0"/>
              <a:t> A new overarching social objective of the planning system to include “the fostering of well-designed, beautiful and safe places”</a:t>
            </a:r>
          </a:p>
          <a:p>
            <a:r>
              <a:rPr lang="en-GB" dirty="0"/>
              <a:t>A new test that development should be well designed</a:t>
            </a:r>
          </a:p>
          <a:p>
            <a:r>
              <a:rPr lang="en-GB" dirty="0"/>
              <a:t>Significant weight should be given to development which reflects local design policies and government guidance as well as significant weight also being given to outstanding or innovative design</a:t>
            </a:r>
          </a:p>
        </p:txBody>
      </p:sp>
    </p:spTree>
    <p:extLst>
      <p:ext uri="{BB962C8B-B14F-4D97-AF65-F5344CB8AC3E}">
        <p14:creationId xmlns:p14="http://schemas.microsoft.com/office/powerpoint/2010/main" val="3616142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1000"/>
                                        <p:tgtEl>
                                          <p:spTgt spid="3">
                                            <p:txEl>
                                              <p:pRg st="1" end="1"/>
                                            </p:txEl>
                                          </p:spTgt>
                                        </p:tgtEl>
                                      </p:cBhvr>
                                    </p:animEffect>
                                    <p:anim calcmode="lin" valueType="num">
                                      <p:cBhvr>
                                        <p:cTn id="2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1000"/>
                                        <p:tgtEl>
                                          <p:spTgt spid="3">
                                            <p:txEl>
                                              <p:pRg st="2" end="2"/>
                                            </p:txEl>
                                          </p:spTgt>
                                        </p:tgtEl>
                                      </p:cBhvr>
                                    </p:animEffect>
                                    <p:anim calcmode="lin" valueType="num">
                                      <p:cBhvr>
                                        <p:cTn id="2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fade">
                                      <p:cBhvr>
                                        <p:cTn id="34" dur="1000"/>
                                        <p:tgtEl>
                                          <p:spTgt spid="3">
                                            <p:txEl>
                                              <p:pRg st="3" end="3"/>
                                            </p:txEl>
                                          </p:spTgt>
                                        </p:tgtEl>
                                      </p:cBhvr>
                                    </p:animEffect>
                                    <p:anim calcmode="lin" valueType="num">
                                      <p:cBhvr>
                                        <p:cTn id="3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B74A34-4E0B-4FD5-9EC2-E894C3978614}"/>
              </a:ext>
            </a:extLst>
          </p:cNvPr>
          <p:cNvSpPr>
            <a:spLocks noGrp="1"/>
          </p:cNvSpPr>
          <p:nvPr>
            <p:ph type="title"/>
          </p:nvPr>
        </p:nvSpPr>
        <p:spPr/>
        <p:txBody>
          <a:bodyPr/>
          <a:lstStyle/>
          <a:p>
            <a:r>
              <a:rPr lang="en-GB" dirty="0"/>
              <a:t>More changes to the NPPF</a:t>
            </a:r>
          </a:p>
        </p:txBody>
      </p:sp>
      <p:sp>
        <p:nvSpPr>
          <p:cNvPr id="3" name="Content Placeholder 2">
            <a:extLst>
              <a:ext uri="{FF2B5EF4-FFF2-40B4-BE49-F238E27FC236}">
                <a16:creationId xmlns:a16="http://schemas.microsoft.com/office/drawing/2014/main" id="{7FB7CF60-7DBD-4C82-9BEA-71C6D5C0E9B4}"/>
              </a:ext>
            </a:extLst>
          </p:cNvPr>
          <p:cNvSpPr>
            <a:spLocks noGrp="1"/>
          </p:cNvSpPr>
          <p:nvPr>
            <p:ph idx="1"/>
          </p:nvPr>
        </p:nvSpPr>
        <p:spPr>
          <a:xfrm>
            <a:off x="457200" y="1268760"/>
            <a:ext cx="8229600" cy="4857403"/>
          </a:xfrm>
        </p:spPr>
        <p:txBody>
          <a:bodyPr>
            <a:normAutofit fontScale="70000" lnSpcReduction="20000"/>
          </a:bodyPr>
          <a:lstStyle/>
          <a:p>
            <a:r>
              <a:rPr lang="en-GB" dirty="0"/>
              <a:t>Beauty is to be treated as an ambition rather than a strict policy test</a:t>
            </a:r>
          </a:p>
          <a:p>
            <a:r>
              <a:rPr lang="en-GB" dirty="0"/>
              <a:t>There is to be an emphasis on using trees in new developments</a:t>
            </a:r>
          </a:p>
          <a:p>
            <a:r>
              <a:rPr lang="en-GB" dirty="0"/>
              <a:t>There are to be limits on restricting permitted development rights via Article 4 Directions</a:t>
            </a:r>
          </a:p>
          <a:p>
            <a:r>
              <a:rPr lang="en-GB" dirty="0"/>
              <a:t>Encouragement to ensure faster delivery of public service infrastructure such as further education colleges, hospitals and prisons</a:t>
            </a:r>
          </a:p>
          <a:p>
            <a:r>
              <a:rPr lang="en-GB" dirty="0"/>
              <a:t>The UN climate change goals have been added</a:t>
            </a:r>
          </a:p>
          <a:p>
            <a:r>
              <a:rPr lang="en-GB" dirty="0"/>
              <a:t>Development Plan policies for proposed large new settlements should have a </a:t>
            </a:r>
            <a:r>
              <a:rPr lang="en-GB" b="1" u="sng" dirty="0"/>
              <a:t>30 year </a:t>
            </a:r>
            <a:r>
              <a:rPr lang="en-GB" dirty="0"/>
              <a:t>vision and this also now refers to ‘significant extensions to existing villages and towns’ This is leading to many local planning authorities claiming the need for a 2 year delay in producing their local plan because prior to the issue of the revised NPPF a 15 year vision was required.</a:t>
            </a:r>
          </a:p>
          <a:p>
            <a:r>
              <a:rPr lang="en-GB" dirty="0"/>
              <a:t>New ‘affordable housing products’ are being introduced </a:t>
            </a:r>
          </a:p>
        </p:txBody>
      </p:sp>
    </p:spTree>
    <p:extLst>
      <p:ext uri="{BB962C8B-B14F-4D97-AF65-F5344CB8AC3E}">
        <p14:creationId xmlns:p14="http://schemas.microsoft.com/office/powerpoint/2010/main" val="2595554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1000"/>
                                        <p:tgtEl>
                                          <p:spTgt spid="3">
                                            <p:txEl>
                                              <p:pRg st="1" end="1"/>
                                            </p:txEl>
                                          </p:spTgt>
                                        </p:tgtEl>
                                      </p:cBhvr>
                                    </p:animEffect>
                                    <p:anim calcmode="lin" valueType="num">
                                      <p:cBhvr>
                                        <p:cTn id="2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1000"/>
                                        <p:tgtEl>
                                          <p:spTgt spid="3">
                                            <p:txEl>
                                              <p:pRg st="2" end="2"/>
                                            </p:txEl>
                                          </p:spTgt>
                                        </p:tgtEl>
                                      </p:cBhvr>
                                    </p:animEffect>
                                    <p:anim calcmode="lin" valueType="num">
                                      <p:cBhvr>
                                        <p:cTn id="2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fade">
                                      <p:cBhvr>
                                        <p:cTn id="34" dur="1000"/>
                                        <p:tgtEl>
                                          <p:spTgt spid="3">
                                            <p:txEl>
                                              <p:pRg st="3" end="3"/>
                                            </p:txEl>
                                          </p:spTgt>
                                        </p:tgtEl>
                                      </p:cBhvr>
                                    </p:animEffect>
                                    <p:anim calcmode="lin" valueType="num">
                                      <p:cBhvr>
                                        <p:cTn id="3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animEffect transition="in" filter="fade">
                                      <p:cBhvr>
                                        <p:cTn id="41" dur="1000"/>
                                        <p:tgtEl>
                                          <p:spTgt spid="3">
                                            <p:txEl>
                                              <p:pRg st="4" end="4"/>
                                            </p:txEl>
                                          </p:spTgt>
                                        </p:tgtEl>
                                      </p:cBhvr>
                                    </p:animEffect>
                                    <p:anim calcmode="lin" valueType="num">
                                      <p:cBhvr>
                                        <p:cTn id="4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3">
                                            <p:txEl>
                                              <p:pRg st="5" end="5"/>
                                            </p:txEl>
                                          </p:spTgt>
                                        </p:tgtEl>
                                        <p:attrNameLst>
                                          <p:attrName>style.visibility</p:attrName>
                                        </p:attrNameLst>
                                      </p:cBhvr>
                                      <p:to>
                                        <p:strVal val="visible"/>
                                      </p:to>
                                    </p:set>
                                    <p:animEffect transition="in" filter="fade">
                                      <p:cBhvr>
                                        <p:cTn id="48" dur="1000"/>
                                        <p:tgtEl>
                                          <p:spTgt spid="3">
                                            <p:txEl>
                                              <p:pRg st="5" end="5"/>
                                            </p:txEl>
                                          </p:spTgt>
                                        </p:tgtEl>
                                      </p:cBhvr>
                                    </p:animEffect>
                                    <p:anim calcmode="lin" valueType="num">
                                      <p:cBhvr>
                                        <p:cTn id="4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3">
                                            <p:txEl>
                                              <p:pRg st="6" end="6"/>
                                            </p:txEl>
                                          </p:spTgt>
                                        </p:tgtEl>
                                        <p:attrNameLst>
                                          <p:attrName>style.visibility</p:attrName>
                                        </p:attrNameLst>
                                      </p:cBhvr>
                                      <p:to>
                                        <p:strVal val="visible"/>
                                      </p:to>
                                    </p:set>
                                    <p:animEffect transition="in" filter="fade">
                                      <p:cBhvr>
                                        <p:cTn id="55" dur="1000"/>
                                        <p:tgtEl>
                                          <p:spTgt spid="3">
                                            <p:txEl>
                                              <p:pRg st="6" end="6"/>
                                            </p:txEl>
                                          </p:spTgt>
                                        </p:tgtEl>
                                      </p:cBhvr>
                                    </p:animEffect>
                                    <p:anim calcmode="lin" valueType="num">
                                      <p:cBhvr>
                                        <p:cTn id="5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7"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243FDC-4A25-46B0-9F50-3A8B27FB3285}"/>
              </a:ext>
            </a:extLst>
          </p:cNvPr>
          <p:cNvSpPr>
            <a:spLocks noGrp="1"/>
          </p:cNvSpPr>
          <p:nvPr>
            <p:ph type="title"/>
          </p:nvPr>
        </p:nvSpPr>
        <p:spPr/>
        <p:txBody>
          <a:bodyPr>
            <a:normAutofit fontScale="90000"/>
          </a:bodyPr>
          <a:lstStyle/>
          <a:p>
            <a:r>
              <a:rPr lang="en-GB" dirty="0"/>
              <a:t>And even more changes to the NPPF</a:t>
            </a:r>
          </a:p>
        </p:txBody>
      </p:sp>
      <p:sp>
        <p:nvSpPr>
          <p:cNvPr id="3" name="Content Placeholder 2">
            <a:extLst>
              <a:ext uri="{FF2B5EF4-FFF2-40B4-BE49-F238E27FC236}">
                <a16:creationId xmlns:a16="http://schemas.microsoft.com/office/drawing/2014/main" id="{D3CB6230-33E5-4A84-AB17-8421DB44D6F0}"/>
              </a:ext>
            </a:extLst>
          </p:cNvPr>
          <p:cNvSpPr>
            <a:spLocks noGrp="1"/>
          </p:cNvSpPr>
          <p:nvPr>
            <p:ph idx="1"/>
          </p:nvPr>
        </p:nvSpPr>
        <p:spPr/>
        <p:txBody>
          <a:bodyPr>
            <a:normAutofit fontScale="70000" lnSpcReduction="20000"/>
          </a:bodyPr>
          <a:lstStyle/>
          <a:p>
            <a:r>
              <a:rPr lang="en-GB" dirty="0"/>
              <a:t>Development plans should manage any residual flood risk by using opportunities provided by new development and "improvements in green and other infrastructure to reduce the causes and impacts of flooding (making as much use as possible of natural flood management techniques as part of an integrated approach to flood risk management)".</a:t>
            </a:r>
          </a:p>
          <a:p>
            <a:r>
              <a:rPr lang="en-GB" dirty="0"/>
              <a:t>Tightened the rules around isolated houses in the countryside which should be ‘truly outstanding’ in design with the word ‘innovative’ having been removed</a:t>
            </a:r>
          </a:p>
          <a:p>
            <a:r>
              <a:rPr lang="en-GB" dirty="0"/>
              <a:t>MHCLG have said they will further review the NPPF to support the commitment to Net Zero</a:t>
            </a:r>
          </a:p>
          <a:p>
            <a:r>
              <a:rPr lang="en-GB" dirty="0"/>
              <a:t>“Where major development involving the provision of housing is proposed, planning policies and decisions should expect at least ten per cent of the total number of homes to be available for affordable home ownership”</a:t>
            </a:r>
          </a:p>
        </p:txBody>
      </p:sp>
    </p:spTree>
    <p:extLst>
      <p:ext uri="{BB962C8B-B14F-4D97-AF65-F5344CB8AC3E}">
        <p14:creationId xmlns:p14="http://schemas.microsoft.com/office/powerpoint/2010/main" val="1005785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1000"/>
                                        <p:tgtEl>
                                          <p:spTgt spid="3">
                                            <p:txEl>
                                              <p:pRg st="1" end="1"/>
                                            </p:txEl>
                                          </p:spTgt>
                                        </p:tgtEl>
                                      </p:cBhvr>
                                    </p:animEffect>
                                    <p:anim calcmode="lin" valueType="num">
                                      <p:cBhvr>
                                        <p:cTn id="2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1000"/>
                                        <p:tgtEl>
                                          <p:spTgt spid="3">
                                            <p:txEl>
                                              <p:pRg st="2" end="2"/>
                                            </p:txEl>
                                          </p:spTgt>
                                        </p:tgtEl>
                                      </p:cBhvr>
                                    </p:animEffect>
                                    <p:anim calcmode="lin" valueType="num">
                                      <p:cBhvr>
                                        <p:cTn id="2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fade">
                                      <p:cBhvr>
                                        <p:cTn id="34" dur="1000"/>
                                        <p:tgtEl>
                                          <p:spTgt spid="3">
                                            <p:txEl>
                                              <p:pRg st="3" end="3"/>
                                            </p:txEl>
                                          </p:spTgt>
                                        </p:tgtEl>
                                      </p:cBhvr>
                                    </p:animEffect>
                                    <p:anim calcmode="lin" valueType="num">
                                      <p:cBhvr>
                                        <p:cTn id="3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6350D-EE82-4E0A-9F45-8B5A9FBB7762}"/>
              </a:ext>
            </a:extLst>
          </p:cNvPr>
          <p:cNvSpPr>
            <a:spLocks noGrp="1"/>
          </p:cNvSpPr>
          <p:nvPr>
            <p:ph type="title"/>
          </p:nvPr>
        </p:nvSpPr>
        <p:spPr/>
        <p:txBody>
          <a:bodyPr/>
          <a:lstStyle/>
          <a:p>
            <a:r>
              <a:rPr lang="en-GB" dirty="0"/>
              <a:t>Last few changes for now</a:t>
            </a:r>
          </a:p>
        </p:txBody>
      </p:sp>
      <p:sp>
        <p:nvSpPr>
          <p:cNvPr id="3" name="Content Placeholder 2">
            <a:extLst>
              <a:ext uri="{FF2B5EF4-FFF2-40B4-BE49-F238E27FC236}">
                <a16:creationId xmlns:a16="http://schemas.microsoft.com/office/drawing/2014/main" id="{499E1002-D01B-4901-89C8-5A460D71EF84}"/>
              </a:ext>
            </a:extLst>
          </p:cNvPr>
          <p:cNvSpPr>
            <a:spLocks noGrp="1"/>
          </p:cNvSpPr>
          <p:nvPr>
            <p:ph idx="1"/>
          </p:nvPr>
        </p:nvSpPr>
        <p:spPr/>
        <p:txBody>
          <a:bodyPr>
            <a:normAutofit fontScale="92500" lnSpcReduction="20000"/>
          </a:bodyPr>
          <a:lstStyle/>
          <a:p>
            <a:r>
              <a:rPr lang="en-GB" dirty="0"/>
              <a:t>A new test for urban extensions and new settlements to include a genuine choice of transport modes</a:t>
            </a:r>
          </a:p>
          <a:p>
            <a:r>
              <a:rPr lang="en-GB" dirty="0"/>
              <a:t>Biodiversity should be integrated into development proposals rather than just encouraged</a:t>
            </a:r>
          </a:p>
          <a:p>
            <a:r>
              <a:rPr lang="en-GB" dirty="0"/>
              <a:t>Neighbourhood Plans can now allocate large sites as well as small and medium sites</a:t>
            </a:r>
          </a:p>
          <a:p>
            <a:r>
              <a:rPr lang="en-GB" dirty="0"/>
              <a:t>Government have already admitted that the NPPF will need to be amended further to encompass Zero Carbon ambitions</a:t>
            </a:r>
          </a:p>
        </p:txBody>
      </p:sp>
    </p:spTree>
    <p:extLst>
      <p:ext uri="{BB962C8B-B14F-4D97-AF65-F5344CB8AC3E}">
        <p14:creationId xmlns:p14="http://schemas.microsoft.com/office/powerpoint/2010/main" val="3530859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1000"/>
                                        <p:tgtEl>
                                          <p:spTgt spid="3">
                                            <p:txEl>
                                              <p:pRg st="1" end="1"/>
                                            </p:txEl>
                                          </p:spTgt>
                                        </p:tgtEl>
                                      </p:cBhvr>
                                    </p:animEffect>
                                    <p:anim calcmode="lin" valueType="num">
                                      <p:cBhvr>
                                        <p:cTn id="2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1000"/>
                                        <p:tgtEl>
                                          <p:spTgt spid="3">
                                            <p:txEl>
                                              <p:pRg st="2" end="2"/>
                                            </p:txEl>
                                          </p:spTgt>
                                        </p:tgtEl>
                                      </p:cBhvr>
                                    </p:animEffect>
                                    <p:anim calcmode="lin" valueType="num">
                                      <p:cBhvr>
                                        <p:cTn id="2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fade">
                                      <p:cBhvr>
                                        <p:cTn id="34" dur="1000"/>
                                        <p:tgtEl>
                                          <p:spTgt spid="3">
                                            <p:txEl>
                                              <p:pRg st="3" end="3"/>
                                            </p:txEl>
                                          </p:spTgt>
                                        </p:tgtEl>
                                      </p:cBhvr>
                                    </p:animEffect>
                                    <p:anim calcmode="lin" valueType="num">
                                      <p:cBhvr>
                                        <p:cTn id="3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D77FD6-DFAB-4D50-A4B7-BB217E53FA33}"/>
              </a:ext>
            </a:extLst>
          </p:cNvPr>
          <p:cNvSpPr>
            <a:spLocks noGrp="1"/>
          </p:cNvSpPr>
          <p:nvPr>
            <p:ph type="title"/>
          </p:nvPr>
        </p:nvSpPr>
        <p:spPr/>
        <p:txBody>
          <a:bodyPr>
            <a:normAutofit fontScale="90000"/>
          </a:bodyPr>
          <a:lstStyle/>
          <a:p>
            <a:r>
              <a:rPr lang="en-GB" dirty="0"/>
              <a:t>So What about the Parish Councils?</a:t>
            </a:r>
          </a:p>
        </p:txBody>
      </p:sp>
      <p:sp>
        <p:nvSpPr>
          <p:cNvPr id="3" name="Content Placeholder 2">
            <a:extLst>
              <a:ext uri="{FF2B5EF4-FFF2-40B4-BE49-F238E27FC236}">
                <a16:creationId xmlns:a16="http://schemas.microsoft.com/office/drawing/2014/main" id="{98368A1B-868F-4DC8-B31E-BC400A6D2F03}"/>
              </a:ext>
            </a:extLst>
          </p:cNvPr>
          <p:cNvSpPr>
            <a:spLocks noGrp="1"/>
          </p:cNvSpPr>
          <p:nvPr>
            <p:ph idx="1"/>
          </p:nvPr>
        </p:nvSpPr>
        <p:spPr/>
        <p:txBody>
          <a:bodyPr>
            <a:normAutofit fontScale="62500" lnSpcReduction="20000"/>
          </a:bodyPr>
          <a:lstStyle/>
          <a:p>
            <a:r>
              <a:rPr lang="en-GB" dirty="0"/>
              <a:t>Government White Paper on Planning for the Future</a:t>
            </a:r>
          </a:p>
          <a:p>
            <a:pPr lvl="1"/>
            <a:r>
              <a:rPr lang="en-GB" dirty="0"/>
              <a:t>How many times do you think the words Parish Council appeared in the recent  pages of consultation?</a:t>
            </a:r>
          </a:p>
          <a:p>
            <a:pPr algn="l"/>
            <a:r>
              <a:rPr lang="en-GB" dirty="0"/>
              <a:t>In 83 pages the term ‘Parish Council’ appears only once in Paragraph 4.26 </a:t>
            </a:r>
          </a:p>
          <a:p>
            <a:pPr marL="400050" lvl="1" indent="0">
              <a:buNone/>
            </a:pPr>
            <a:r>
              <a:rPr lang="en-GB" dirty="0"/>
              <a:t>“</a:t>
            </a:r>
            <a:r>
              <a:rPr lang="en-GB" sz="2400" b="0" i="0" u="none" strike="noStrike" baseline="0" dirty="0">
                <a:solidFill>
                  <a:srgbClr val="000000"/>
                </a:solidFill>
                <a:latin typeface="Arial" panose="020B0604020202020204" pitchFamily="34" charset="0"/>
              </a:rPr>
              <a:t>Currently, the Neighbourhood Share of the Community Infrastructure Levy ensures that up to 25 per cent of the levy is spent on priorities in the area that development occurred, with funding transferred to parish councils in parished areas.”</a:t>
            </a:r>
          </a:p>
          <a:p>
            <a:pPr marL="400050" lvl="1" indent="0">
              <a:buNone/>
            </a:pPr>
            <a:endParaRPr lang="en-GB" sz="2400" b="0" i="0" u="none" strike="noStrike" baseline="0" dirty="0">
              <a:solidFill>
                <a:srgbClr val="000000"/>
              </a:solidFill>
              <a:latin typeface="Arial" panose="020B0604020202020204" pitchFamily="34" charset="0"/>
            </a:endParaRPr>
          </a:p>
          <a:p>
            <a:r>
              <a:rPr lang="en-GB" sz="2800" dirty="0">
                <a:solidFill>
                  <a:srgbClr val="000000"/>
                </a:solidFill>
                <a:latin typeface="Arial" panose="020B0604020202020204" pitchFamily="34" charset="0"/>
              </a:rPr>
              <a:t>The scope of neighbourhood plans may be extended and adapted to allow smaller areas such as streets to prepare a plan and this may impact on the Parish Council role</a:t>
            </a:r>
            <a:endParaRPr lang="en-GB" sz="2800" b="0" i="0" u="none" strike="noStrike" baseline="0" dirty="0">
              <a:solidFill>
                <a:srgbClr val="000000"/>
              </a:solidFill>
              <a:latin typeface="Arial" panose="020B0604020202020204" pitchFamily="34" charset="0"/>
            </a:endParaRPr>
          </a:p>
          <a:p>
            <a:pPr lvl="3"/>
            <a:endParaRPr lang="en-GB" dirty="0"/>
          </a:p>
          <a:p>
            <a:r>
              <a:rPr lang="en-GB" dirty="0"/>
              <a:t>Changes to the current planning system</a:t>
            </a:r>
          </a:p>
          <a:p>
            <a:pPr lvl="1"/>
            <a:r>
              <a:rPr lang="en-GB" dirty="0"/>
              <a:t>How many times do you think the words Parish Council appeared in the consultation document?</a:t>
            </a:r>
          </a:p>
          <a:p>
            <a:r>
              <a:rPr lang="en-GB" dirty="0"/>
              <a:t>In 40 pages the term ‘Parish Council’ appears only once in Paragraph 110 “</a:t>
            </a:r>
            <a:r>
              <a:rPr lang="en-GB" sz="2500" b="0" i="0" u="none" strike="noStrike" baseline="0" dirty="0">
                <a:solidFill>
                  <a:srgbClr val="000000"/>
                </a:solidFill>
                <a:latin typeface="Arial" panose="020B0604020202020204" pitchFamily="34" charset="0"/>
              </a:rPr>
              <a:t>We plan to retain the current publicity requirements for statutory consultees and parish councils</a:t>
            </a:r>
            <a:r>
              <a:rPr lang="en-GB" sz="1800" b="0" i="0" u="none" strike="noStrike" baseline="0" dirty="0">
                <a:solidFill>
                  <a:srgbClr val="000000"/>
                </a:solidFill>
                <a:latin typeface="Arial" panose="020B0604020202020204" pitchFamily="34" charset="0"/>
              </a:rPr>
              <a:t>.”</a:t>
            </a:r>
          </a:p>
          <a:p>
            <a:pPr lvl="2"/>
            <a:endParaRPr lang="en-GB" dirty="0"/>
          </a:p>
          <a:p>
            <a:endParaRPr lang="en-GB" dirty="0"/>
          </a:p>
          <a:p>
            <a:endParaRPr lang="en-GB" dirty="0"/>
          </a:p>
        </p:txBody>
      </p:sp>
    </p:spTree>
    <p:extLst>
      <p:ext uri="{BB962C8B-B14F-4D97-AF65-F5344CB8AC3E}">
        <p14:creationId xmlns:p14="http://schemas.microsoft.com/office/powerpoint/2010/main" val="3535354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randombar(horizont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randombar(horizontal)">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randombar(horizontal)">
                                      <p:cBhvr>
                                        <p:cTn id="42" dur="500"/>
                                        <p:tgtEl>
                                          <p:spTgt spid="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randombar(horizontal)">
                                      <p:cBhvr>
                                        <p:cTn id="4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EA8AA-3911-4225-B34A-EB78FB535968}"/>
              </a:ext>
            </a:extLst>
          </p:cNvPr>
          <p:cNvSpPr>
            <a:spLocks noGrp="1"/>
          </p:cNvSpPr>
          <p:nvPr>
            <p:ph type="title"/>
          </p:nvPr>
        </p:nvSpPr>
        <p:spPr/>
        <p:txBody>
          <a:bodyPr/>
          <a:lstStyle/>
          <a:p>
            <a:r>
              <a:rPr lang="en-GB" dirty="0"/>
              <a:t>Planning Protocol</a:t>
            </a:r>
          </a:p>
        </p:txBody>
      </p:sp>
      <p:sp>
        <p:nvSpPr>
          <p:cNvPr id="3" name="Content Placeholder 2">
            <a:extLst>
              <a:ext uri="{FF2B5EF4-FFF2-40B4-BE49-F238E27FC236}">
                <a16:creationId xmlns:a16="http://schemas.microsoft.com/office/drawing/2014/main" id="{9D151668-6328-4DB5-9434-A82374182640}"/>
              </a:ext>
            </a:extLst>
          </p:cNvPr>
          <p:cNvSpPr>
            <a:spLocks noGrp="1"/>
          </p:cNvSpPr>
          <p:nvPr>
            <p:ph idx="1"/>
          </p:nvPr>
        </p:nvSpPr>
        <p:spPr/>
        <p:txBody>
          <a:bodyPr>
            <a:normAutofit fontScale="77500" lnSpcReduction="20000"/>
          </a:bodyPr>
          <a:lstStyle/>
          <a:p>
            <a:r>
              <a:rPr lang="en-GB" dirty="0"/>
              <a:t>Give some consideration to creating a planning protocol to be agreed by the Parish Council.</a:t>
            </a:r>
          </a:p>
          <a:p>
            <a:r>
              <a:rPr lang="en-GB" dirty="0"/>
              <a:t>This will protect all Councillors in any dealings with developers, agents, applicants or objectors </a:t>
            </a:r>
          </a:p>
          <a:p>
            <a:r>
              <a:rPr lang="en-GB" dirty="0"/>
              <a:t>Should be tied into the Parish Council code of  conduct</a:t>
            </a:r>
          </a:p>
          <a:p>
            <a:r>
              <a:rPr lang="en-GB" dirty="0"/>
              <a:t>Should cover:</a:t>
            </a:r>
          </a:p>
          <a:p>
            <a:pPr lvl="1"/>
            <a:r>
              <a:rPr lang="en-GB" dirty="0"/>
              <a:t>Pre application discussions</a:t>
            </a:r>
          </a:p>
          <a:p>
            <a:pPr lvl="1"/>
            <a:r>
              <a:rPr lang="en-GB" dirty="0"/>
              <a:t>Pre application public consultation</a:t>
            </a:r>
          </a:p>
          <a:p>
            <a:pPr lvl="1"/>
            <a:r>
              <a:rPr lang="en-GB" dirty="0"/>
              <a:t>Declarations of interest</a:t>
            </a:r>
          </a:p>
          <a:p>
            <a:pPr lvl="1"/>
            <a:r>
              <a:rPr lang="en-GB" dirty="0"/>
              <a:t>Predetermination and predisposition</a:t>
            </a:r>
          </a:p>
          <a:p>
            <a:pPr lvl="1"/>
            <a:r>
              <a:rPr lang="en-GB" dirty="0"/>
              <a:t>Lobbying</a:t>
            </a:r>
          </a:p>
          <a:p>
            <a:pPr lvl="1"/>
            <a:r>
              <a:rPr lang="en-GB" dirty="0"/>
              <a:t>Attendance at parish council meetings by developers, agents etc</a:t>
            </a:r>
          </a:p>
          <a:p>
            <a:pPr lvl="1"/>
            <a:r>
              <a:rPr lang="en-GB" dirty="0"/>
              <a:t>Public perception and avoidance of bias</a:t>
            </a:r>
          </a:p>
        </p:txBody>
      </p:sp>
    </p:spTree>
    <p:extLst>
      <p:ext uri="{BB962C8B-B14F-4D97-AF65-F5344CB8AC3E}">
        <p14:creationId xmlns:p14="http://schemas.microsoft.com/office/powerpoint/2010/main" val="2372796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1000"/>
                                        <p:tgtEl>
                                          <p:spTgt spid="3">
                                            <p:txEl>
                                              <p:pRg st="1" end="1"/>
                                            </p:txEl>
                                          </p:spTgt>
                                        </p:tgtEl>
                                      </p:cBhvr>
                                    </p:animEffect>
                                    <p:anim calcmode="lin" valueType="num">
                                      <p:cBhvr>
                                        <p:cTn id="2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1000"/>
                                        <p:tgtEl>
                                          <p:spTgt spid="3">
                                            <p:txEl>
                                              <p:pRg st="2" end="2"/>
                                            </p:txEl>
                                          </p:spTgt>
                                        </p:tgtEl>
                                      </p:cBhvr>
                                    </p:animEffect>
                                    <p:anim calcmode="lin" valueType="num">
                                      <p:cBhvr>
                                        <p:cTn id="2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fade">
                                      <p:cBhvr>
                                        <p:cTn id="34" dur="1000"/>
                                        <p:tgtEl>
                                          <p:spTgt spid="3">
                                            <p:txEl>
                                              <p:pRg st="3" end="3"/>
                                            </p:txEl>
                                          </p:spTgt>
                                        </p:tgtEl>
                                      </p:cBhvr>
                                    </p:animEffect>
                                    <p:anim calcmode="lin" valueType="num">
                                      <p:cBhvr>
                                        <p:cTn id="3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animEffect transition="in" filter="fade">
                                      <p:cBhvr>
                                        <p:cTn id="41" dur="1000"/>
                                        <p:tgtEl>
                                          <p:spTgt spid="3">
                                            <p:txEl>
                                              <p:pRg st="4" end="4"/>
                                            </p:txEl>
                                          </p:spTgt>
                                        </p:tgtEl>
                                      </p:cBhvr>
                                    </p:animEffect>
                                    <p:anim calcmode="lin" valueType="num">
                                      <p:cBhvr>
                                        <p:cTn id="4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3">
                                            <p:txEl>
                                              <p:pRg st="5" end="5"/>
                                            </p:txEl>
                                          </p:spTgt>
                                        </p:tgtEl>
                                        <p:attrNameLst>
                                          <p:attrName>style.visibility</p:attrName>
                                        </p:attrNameLst>
                                      </p:cBhvr>
                                      <p:to>
                                        <p:strVal val="visible"/>
                                      </p:to>
                                    </p:set>
                                    <p:animEffect transition="in" filter="fade">
                                      <p:cBhvr>
                                        <p:cTn id="48" dur="1000"/>
                                        <p:tgtEl>
                                          <p:spTgt spid="3">
                                            <p:txEl>
                                              <p:pRg st="5" end="5"/>
                                            </p:txEl>
                                          </p:spTgt>
                                        </p:tgtEl>
                                      </p:cBhvr>
                                    </p:animEffect>
                                    <p:anim calcmode="lin" valueType="num">
                                      <p:cBhvr>
                                        <p:cTn id="4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3">
                                            <p:txEl>
                                              <p:pRg st="6" end="6"/>
                                            </p:txEl>
                                          </p:spTgt>
                                        </p:tgtEl>
                                        <p:attrNameLst>
                                          <p:attrName>style.visibility</p:attrName>
                                        </p:attrNameLst>
                                      </p:cBhvr>
                                      <p:to>
                                        <p:strVal val="visible"/>
                                      </p:to>
                                    </p:set>
                                    <p:animEffect transition="in" filter="fade">
                                      <p:cBhvr>
                                        <p:cTn id="55" dur="1000"/>
                                        <p:tgtEl>
                                          <p:spTgt spid="3">
                                            <p:txEl>
                                              <p:pRg st="6" end="6"/>
                                            </p:txEl>
                                          </p:spTgt>
                                        </p:tgtEl>
                                      </p:cBhvr>
                                    </p:animEffect>
                                    <p:anim calcmode="lin" valueType="num">
                                      <p:cBhvr>
                                        <p:cTn id="5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7"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nodeType="clickEffect">
                                  <p:stCondLst>
                                    <p:cond delay="0"/>
                                  </p:stCondLst>
                                  <p:childTnLst>
                                    <p:set>
                                      <p:cBhvr>
                                        <p:cTn id="61" dur="1" fill="hold">
                                          <p:stCondLst>
                                            <p:cond delay="0"/>
                                          </p:stCondLst>
                                        </p:cTn>
                                        <p:tgtEl>
                                          <p:spTgt spid="3">
                                            <p:txEl>
                                              <p:pRg st="7" end="7"/>
                                            </p:txEl>
                                          </p:spTgt>
                                        </p:tgtEl>
                                        <p:attrNameLst>
                                          <p:attrName>style.visibility</p:attrName>
                                        </p:attrNameLst>
                                      </p:cBhvr>
                                      <p:to>
                                        <p:strVal val="visible"/>
                                      </p:to>
                                    </p:set>
                                    <p:animEffect transition="in" filter="fade">
                                      <p:cBhvr>
                                        <p:cTn id="62" dur="1000"/>
                                        <p:tgtEl>
                                          <p:spTgt spid="3">
                                            <p:txEl>
                                              <p:pRg st="7" end="7"/>
                                            </p:txEl>
                                          </p:spTgt>
                                        </p:tgtEl>
                                      </p:cBhvr>
                                    </p:animEffect>
                                    <p:anim calcmode="lin" valueType="num">
                                      <p:cBhvr>
                                        <p:cTn id="6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64"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nodeType="clickEffect">
                                  <p:stCondLst>
                                    <p:cond delay="0"/>
                                  </p:stCondLst>
                                  <p:childTnLst>
                                    <p:set>
                                      <p:cBhvr>
                                        <p:cTn id="68" dur="1" fill="hold">
                                          <p:stCondLst>
                                            <p:cond delay="0"/>
                                          </p:stCondLst>
                                        </p:cTn>
                                        <p:tgtEl>
                                          <p:spTgt spid="3">
                                            <p:txEl>
                                              <p:pRg st="8" end="8"/>
                                            </p:txEl>
                                          </p:spTgt>
                                        </p:tgtEl>
                                        <p:attrNameLst>
                                          <p:attrName>style.visibility</p:attrName>
                                        </p:attrNameLst>
                                      </p:cBhvr>
                                      <p:to>
                                        <p:strVal val="visible"/>
                                      </p:to>
                                    </p:set>
                                    <p:animEffect transition="in" filter="fade">
                                      <p:cBhvr>
                                        <p:cTn id="69" dur="1000"/>
                                        <p:tgtEl>
                                          <p:spTgt spid="3">
                                            <p:txEl>
                                              <p:pRg st="8" end="8"/>
                                            </p:txEl>
                                          </p:spTgt>
                                        </p:tgtEl>
                                      </p:cBhvr>
                                    </p:animEffect>
                                    <p:anim calcmode="lin" valueType="num">
                                      <p:cBhvr>
                                        <p:cTn id="70"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71"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42" presetClass="entr" presetSubtype="0" fill="hold" nodeType="clickEffect">
                                  <p:stCondLst>
                                    <p:cond delay="0"/>
                                  </p:stCondLst>
                                  <p:childTnLst>
                                    <p:set>
                                      <p:cBhvr>
                                        <p:cTn id="75" dur="1" fill="hold">
                                          <p:stCondLst>
                                            <p:cond delay="0"/>
                                          </p:stCondLst>
                                        </p:cTn>
                                        <p:tgtEl>
                                          <p:spTgt spid="3">
                                            <p:txEl>
                                              <p:pRg st="9" end="9"/>
                                            </p:txEl>
                                          </p:spTgt>
                                        </p:tgtEl>
                                        <p:attrNameLst>
                                          <p:attrName>style.visibility</p:attrName>
                                        </p:attrNameLst>
                                      </p:cBhvr>
                                      <p:to>
                                        <p:strVal val="visible"/>
                                      </p:to>
                                    </p:set>
                                    <p:animEffect transition="in" filter="fade">
                                      <p:cBhvr>
                                        <p:cTn id="76" dur="1000"/>
                                        <p:tgtEl>
                                          <p:spTgt spid="3">
                                            <p:txEl>
                                              <p:pRg st="9" end="9"/>
                                            </p:txEl>
                                          </p:spTgt>
                                        </p:tgtEl>
                                      </p:cBhvr>
                                    </p:animEffect>
                                    <p:anim calcmode="lin" valueType="num">
                                      <p:cBhvr>
                                        <p:cTn id="77"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78"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42" presetClass="entr" presetSubtype="0" fill="hold" nodeType="clickEffect">
                                  <p:stCondLst>
                                    <p:cond delay="0"/>
                                  </p:stCondLst>
                                  <p:childTnLst>
                                    <p:set>
                                      <p:cBhvr>
                                        <p:cTn id="82" dur="1" fill="hold">
                                          <p:stCondLst>
                                            <p:cond delay="0"/>
                                          </p:stCondLst>
                                        </p:cTn>
                                        <p:tgtEl>
                                          <p:spTgt spid="3">
                                            <p:txEl>
                                              <p:pRg st="10" end="10"/>
                                            </p:txEl>
                                          </p:spTgt>
                                        </p:tgtEl>
                                        <p:attrNameLst>
                                          <p:attrName>style.visibility</p:attrName>
                                        </p:attrNameLst>
                                      </p:cBhvr>
                                      <p:to>
                                        <p:strVal val="visible"/>
                                      </p:to>
                                    </p:set>
                                    <p:animEffect transition="in" filter="fade">
                                      <p:cBhvr>
                                        <p:cTn id="83" dur="1000"/>
                                        <p:tgtEl>
                                          <p:spTgt spid="3">
                                            <p:txEl>
                                              <p:pRg st="10" end="10"/>
                                            </p:txEl>
                                          </p:spTgt>
                                        </p:tgtEl>
                                      </p:cBhvr>
                                    </p:animEffect>
                                    <p:anim calcmode="lin" valueType="num">
                                      <p:cBhvr>
                                        <p:cTn id="84"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85"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8EBA6-F3A0-4A01-A635-07EA5D03D1C3}"/>
              </a:ext>
            </a:extLst>
          </p:cNvPr>
          <p:cNvSpPr>
            <a:spLocks noGrp="1"/>
          </p:cNvSpPr>
          <p:nvPr>
            <p:ph type="title"/>
          </p:nvPr>
        </p:nvSpPr>
        <p:spPr/>
        <p:txBody>
          <a:bodyPr>
            <a:normAutofit fontScale="90000"/>
          </a:bodyPr>
          <a:lstStyle/>
          <a:p>
            <a:r>
              <a:rPr lang="en-GB" dirty="0"/>
              <a:t>How to keep up to date with changes</a:t>
            </a:r>
          </a:p>
        </p:txBody>
      </p:sp>
      <p:sp>
        <p:nvSpPr>
          <p:cNvPr id="3" name="Content Placeholder 2">
            <a:extLst>
              <a:ext uri="{FF2B5EF4-FFF2-40B4-BE49-F238E27FC236}">
                <a16:creationId xmlns:a16="http://schemas.microsoft.com/office/drawing/2014/main" id="{9DCE24F2-4B0C-41E8-9A54-C81F9FEE83A2}"/>
              </a:ext>
            </a:extLst>
          </p:cNvPr>
          <p:cNvSpPr>
            <a:spLocks noGrp="1"/>
          </p:cNvSpPr>
          <p:nvPr>
            <p:ph idx="1"/>
          </p:nvPr>
        </p:nvSpPr>
        <p:spPr/>
        <p:txBody>
          <a:bodyPr/>
          <a:lstStyle/>
          <a:p>
            <a:r>
              <a:rPr lang="en-GB" dirty="0"/>
              <a:t>Take part in any training you are offered</a:t>
            </a:r>
          </a:p>
          <a:p>
            <a:r>
              <a:rPr lang="en-GB" dirty="0"/>
              <a:t>Track the progress of the bills in </a:t>
            </a:r>
            <a:r>
              <a:rPr lang="en-GB" dirty="0">
                <a:hlinkClick r:id="rId2"/>
              </a:rPr>
              <a:t>Parliament</a:t>
            </a:r>
            <a:endParaRPr lang="en-GB" dirty="0"/>
          </a:p>
          <a:p>
            <a:r>
              <a:rPr lang="en-GB" dirty="0"/>
              <a:t>Join the </a:t>
            </a:r>
            <a:r>
              <a:rPr lang="en-GB" dirty="0">
                <a:hlinkClick r:id="rId3"/>
              </a:rPr>
              <a:t>Politicians in Planning </a:t>
            </a:r>
            <a:r>
              <a:rPr lang="en-GB" dirty="0"/>
              <a:t>Network organised by the Royal Town Planning Institute</a:t>
            </a:r>
          </a:p>
          <a:p>
            <a:r>
              <a:rPr lang="en-GB" dirty="0"/>
              <a:t>Take part in </a:t>
            </a:r>
            <a:r>
              <a:rPr lang="en-GB" dirty="0">
                <a:hlinkClick r:id="rId4"/>
              </a:rPr>
              <a:t>consultations</a:t>
            </a:r>
            <a:endParaRPr lang="en-GB" dirty="0"/>
          </a:p>
          <a:p>
            <a:r>
              <a:rPr lang="en-GB" dirty="0"/>
              <a:t>Ask questions</a:t>
            </a:r>
          </a:p>
        </p:txBody>
      </p:sp>
    </p:spTree>
    <p:extLst>
      <p:ext uri="{BB962C8B-B14F-4D97-AF65-F5344CB8AC3E}">
        <p14:creationId xmlns:p14="http://schemas.microsoft.com/office/powerpoint/2010/main" val="2294501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5" presetClass="emph" presetSubtype="0" nodeType="clickEffect">
                                  <p:stCondLst>
                                    <p:cond delay="0"/>
                                  </p:stCondLst>
                                  <p:iterate type="lt">
                                    <p:tmAbs val="25"/>
                                  </p:iterate>
                                  <p:childTnLst>
                                    <p:set>
                                      <p:cBhvr override="childStyle">
                                        <p:cTn id="12" dur="indefinite"/>
                                        <p:tgtEl>
                                          <p:spTgt spid="3">
                                            <p:txEl>
                                              <p:pRg st="0" end="0"/>
                                            </p:txEl>
                                          </p:spTgt>
                                        </p:tgtEl>
                                        <p:attrNameLst>
                                          <p:attrName>style.fontWeight</p:attrName>
                                        </p:attrNameLst>
                                      </p:cBhvr>
                                      <p:to>
                                        <p:strVal val="bold"/>
                                      </p:to>
                                    </p:set>
                                  </p:childTnLst>
                                </p:cTn>
                              </p:par>
                            </p:childTnLst>
                          </p:cTn>
                        </p:par>
                      </p:childTnLst>
                    </p:cTn>
                  </p:par>
                  <p:par>
                    <p:cTn id="13" fill="hold">
                      <p:stCondLst>
                        <p:cond delay="indefinite"/>
                      </p:stCondLst>
                      <p:childTnLst>
                        <p:par>
                          <p:cTn id="14" fill="hold">
                            <p:stCondLst>
                              <p:cond delay="0"/>
                            </p:stCondLst>
                            <p:childTnLst>
                              <p:par>
                                <p:cTn id="15" presetID="15" presetClass="emph" presetSubtype="0" nodeType="clickEffect">
                                  <p:stCondLst>
                                    <p:cond delay="0"/>
                                  </p:stCondLst>
                                  <p:iterate type="lt">
                                    <p:tmAbs val="25"/>
                                  </p:iterate>
                                  <p:childTnLst>
                                    <p:set>
                                      <p:cBhvr override="childStyle">
                                        <p:cTn id="16" dur="indefinite"/>
                                        <p:tgtEl>
                                          <p:spTgt spid="3">
                                            <p:txEl>
                                              <p:pRg st="1" end="1"/>
                                            </p:txEl>
                                          </p:spTgt>
                                        </p:tgtEl>
                                        <p:attrNameLst>
                                          <p:attrName>style.fontWeight</p:attrName>
                                        </p:attrNameLst>
                                      </p:cBhvr>
                                      <p:to>
                                        <p:strVal val="bold"/>
                                      </p:to>
                                    </p:set>
                                  </p:childTnLst>
                                </p:cTn>
                              </p:par>
                            </p:childTnLst>
                          </p:cTn>
                        </p:par>
                      </p:childTnLst>
                    </p:cTn>
                  </p:par>
                  <p:par>
                    <p:cTn id="17" fill="hold">
                      <p:stCondLst>
                        <p:cond delay="indefinite"/>
                      </p:stCondLst>
                      <p:childTnLst>
                        <p:par>
                          <p:cTn id="18" fill="hold">
                            <p:stCondLst>
                              <p:cond delay="0"/>
                            </p:stCondLst>
                            <p:childTnLst>
                              <p:par>
                                <p:cTn id="19" presetID="15" presetClass="emph" presetSubtype="0" nodeType="clickEffect">
                                  <p:stCondLst>
                                    <p:cond delay="0"/>
                                  </p:stCondLst>
                                  <p:iterate type="lt">
                                    <p:tmAbs val="25"/>
                                  </p:iterate>
                                  <p:childTnLst>
                                    <p:set>
                                      <p:cBhvr override="childStyle">
                                        <p:cTn id="20" dur="indefinite"/>
                                        <p:tgtEl>
                                          <p:spTgt spid="3">
                                            <p:txEl>
                                              <p:pRg st="2" end="2"/>
                                            </p:txEl>
                                          </p:spTgt>
                                        </p:tgtEl>
                                        <p:attrNameLst>
                                          <p:attrName>style.fontWeight</p:attrName>
                                        </p:attrNameLst>
                                      </p:cBhvr>
                                      <p:to>
                                        <p:strVal val="bold"/>
                                      </p:to>
                                    </p:set>
                                  </p:childTnLst>
                                </p:cTn>
                              </p:par>
                            </p:childTnLst>
                          </p:cTn>
                        </p:par>
                      </p:childTnLst>
                    </p:cTn>
                  </p:par>
                  <p:par>
                    <p:cTn id="21" fill="hold">
                      <p:stCondLst>
                        <p:cond delay="indefinite"/>
                      </p:stCondLst>
                      <p:childTnLst>
                        <p:par>
                          <p:cTn id="22" fill="hold">
                            <p:stCondLst>
                              <p:cond delay="0"/>
                            </p:stCondLst>
                            <p:childTnLst>
                              <p:par>
                                <p:cTn id="23" presetID="15" presetClass="emph" presetSubtype="0" nodeType="clickEffect">
                                  <p:stCondLst>
                                    <p:cond delay="0"/>
                                  </p:stCondLst>
                                  <p:iterate type="lt">
                                    <p:tmAbs val="25"/>
                                  </p:iterate>
                                  <p:childTnLst>
                                    <p:set>
                                      <p:cBhvr override="childStyle">
                                        <p:cTn id="24" dur="indefinite"/>
                                        <p:tgtEl>
                                          <p:spTgt spid="3">
                                            <p:txEl>
                                              <p:pRg st="3" end="3"/>
                                            </p:txEl>
                                          </p:spTgt>
                                        </p:tgtEl>
                                        <p:attrNameLst>
                                          <p:attrName>style.fontWeight</p:attrName>
                                        </p:attrNameLst>
                                      </p:cBhvr>
                                      <p:to>
                                        <p:strVal val="bold"/>
                                      </p:to>
                                    </p:set>
                                  </p:childTnLst>
                                </p:cTn>
                              </p:par>
                            </p:childTnLst>
                          </p:cTn>
                        </p:par>
                      </p:childTnLst>
                    </p:cTn>
                  </p:par>
                  <p:par>
                    <p:cTn id="25" fill="hold">
                      <p:stCondLst>
                        <p:cond delay="indefinite"/>
                      </p:stCondLst>
                      <p:childTnLst>
                        <p:par>
                          <p:cTn id="26" fill="hold">
                            <p:stCondLst>
                              <p:cond delay="0"/>
                            </p:stCondLst>
                            <p:childTnLst>
                              <p:par>
                                <p:cTn id="27" presetID="15" presetClass="emph" presetSubtype="0" nodeType="clickEffect">
                                  <p:stCondLst>
                                    <p:cond delay="0"/>
                                  </p:stCondLst>
                                  <p:iterate type="lt">
                                    <p:tmAbs val="25"/>
                                  </p:iterate>
                                  <p:childTnLst>
                                    <p:set>
                                      <p:cBhvr override="childStyle">
                                        <p:cTn id="28" dur="indefinite"/>
                                        <p:tgtEl>
                                          <p:spTgt spid="3">
                                            <p:txEl>
                                              <p:pRg st="4" end="4"/>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ormAutofit fontScale="90000"/>
          </a:bodyPr>
          <a:lstStyle/>
          <a:p>
            <a:r>
              <a:rPr lang="en-GB" sz="3200" b="1" dirty="0"/>
              <a:t>The role of the Parish Council in Planning- Neighbourhood plans </a:t>
            </a:r>
            <a:br>
              <a:rPr lang="en-GB" sz="3200" b="1" dirty="0"/>
            </a:br>
            <a:endParaRPr lang="en-GB" sz="3200" b="1" dirty="0"/>
          </a:p>
        </p:txBody>
      </p:sp>
      <p:sp>
        <p:nvSpPr>
          <p:cNvPr id="3" name="Content Placeholder 2"/>
          <p:cNvSpPr>
            <a:spLocks noGrp="1"/>
          </p:cNvSpPr>
          <p:nvPr>
            <p:ph idx="1"/>
          </p:nvPr>
        </p:nvSpPr>
        <p:spPr>
          <a:xfrm>
            <a:off x="457200" y="1196752"/>
            <a:ext cx="8229600" cy="5472608"/>
          </a:xfrm>
        </p:spPr>
        <p:txBody>
          <a:bodyPr>
            <a:normAutofit lnSpcReduction="10000"/>
          </a:bodyPr>
          <a:lstStyle/>
          <a:p>
            <a:endParaRPr lang="en-GB" sz="1800" dirty="0"/>
          </a:p>
          <a:p>
            <a:r>
              <a:rPr lang="en-GB" sz="1800" dirty="0"/>
              <a:t>Since the Localism Act 2011 , town /parish councils have been able to prepare neighbourhood plans  so that plans are made by the people most affected by them</a:t>
            </a:r>
          </a:p>
          <a:p>
            <a:r>
              <a:rPr lang="en-GB" sz="1800" b="1" dirty="0"/>
              <a:t>The neighbourhood plan  </a:t>
            </a:r>
            <a:r>
              <a:rPr lang="en-GB" sz="1800" dirty="0"/>
              <a:t>:</a:t>
            </a:r>
          </a:p>
          <a:p>
            <a:pPr lvl="1"/>
            <a:r>
              <a:rPr lang="en-GB" sz="1400" dirty="0"/>
              <a:t>Becomes part of the Statutory Development Plan once it has been formally “made” and therefore is the starting point for determining development decisions</a:t>
            </a:r>
          </a:p>
          <a:p>
            <a:pPr lvl="1"/>
            <a:r>
              <a:rPr lang="en-GB" sz="1400" dirty="0"/>
              <a:t>Establishes detailed planning policies for its area – or can be concerned with a more limited number of issues </a:t>
            </a:r>
          </a:p>
          <a:p>
            <a:pPr lvl="1"/>
            <a:r>
              <a:rPr lang="en-GB" sz="1400" dirty="0"/>
              <a:t>Can now allocate large as well as small and medium sites for housing</a:t>
            </a:r>
          </a:p>
          <a:p>
            <a:pPr lvl="1"/>
            <a:r>
              <a:rPr lang="en-GB" sz="1400" dirty="0"/>
              <a:t>Can identify sites for new development but not  for a lesser amount than indicated in the local plan </a:t>
            </a:r>
          </a:p>
          <a:p>
            <a:pPr lvl="1"/>
            <a:r>
              <a:rPr lang="en-GB" sz="1400" dirty="0"/>
              <a:t>Can identify key features of the built and natural environment to be preserved and enhanced and suggest areas for designation as Local Green Space (although this must be confirmed by the LPA)</a:t>
            </a:r>
          </a:p>
          <a:p>
            <a:r>
              <a:rPr lang="en-GB" sz="1800" b="1" dirty="0"/>
              <a:t>But it must </a:t>
            </a:r>
            <a:r>
              <a:rPr lang="en-GB" sz="1800" dirty="0"/>
              <a:t>:</a:t>
            </a:r>
          </a:p>
          <a:p>
            <a:pPr lvl="1"/>
            <a:r>
              <a:rPr lang="en-GB" sz="1400" dirty="0"/>
              <a:t>Be prepared within the framework set by national and local planning policy</a:t>
            </a:r>
          </a:p>
          <a:p>
            <a:pPr lvl="1"/>
            <a:r>
              <a:rPr lang="en-GB" sz="1400" dirty="0"/>
              <a:t>Meet any national legal requirements ( such as Habitat Regulations) </a:t>
            </a:r>
          </a:p>
          <a:p>
            <a:pPr lvl="1"/>
            <a:r>
              <a:rPr lang="en-GB" sz="1400" dirty="0"/>
              <a:t>Show that it has engaged with the local community and taken account of their views</a:t>
            </a:r>
          </a:p>
          <a:p>
            <a:pPr lvl="1"/>
            <a:r>
              <a:rPr lang="en-GB" sz="1400" dirty="0"/>
              <a:t>Be tested by an independent examiner and endorsed by local referendum </a:t>
            </a:r>
          </a:p>
          <a:p>
            <a:r>
              <a:rPr lang="en-GB" sz="1800" b="1" dirty="0"/>
              <a:t>Changes may be afoot</a:t>
            </a:r>
          </a:p>
          <a:p>
            <a:pPr lvl="1"/>
            <a:r>
              <a:rPr lang="en-GB" sz="1400" dirty="0"/>
              <a:t>Planning White Paper suggested that the content of Neighbourhood Plans needs to be more focused</a:t>
            </a:r>
          </a:p>
          <a:p>
            <a:pPr lvl="1"/>
            <a:r>
              <a:rPr lang="en-GB" sz="1400" dirty="0"/>
              <a:t>The scope and scale of Neighbourhood Plans may change to allow smaller areas such as streets to prepare one</a:t>
            </a:r>
          </a:p>
          <a:p>
            <a:pPr marL="57150" indent="0">
              <a:buNone/>
            </a:pPr>
            <a:endParaRPr lang="en-GB" sz="1800" dirty="0"/>
          </a:p>
          <a:p>
            <a:pPr>
              <a:buFont typeface="Wingdings" panose="05000000000000000000" pitchFamily="2" charset="2"/>
              <a:buChar char="Ø"/>
            </a:pPr>
            <a:endParaRPr lang="en-GB" sz="1800" dirty="0"/>
          </a:p>
          <a:p>
            <a:pPr marL="0" indent="0">
              <a:buNone/>
            </a:pPr>
            <a:endParaRPr lang="en-GB" sz="1800" dirty="0"/>
          </a:p>
        </p:txBody>
      </p:sp>
    </p:spTree>
    <p:extLst>
      <p:ext uri="{BB962C8B-B14F-4D97-AF65-F5344CB8AC3E}">
        <p14:creationId xmlns:p14="http://schemas.microsoft.com/office/powerpoint/2010/main" val="2804465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1000"/>
                                        <p:tgtEl>
                                          <p:spTgt spid="3">
                                            <p:txEl>
                                              <p:pRg st="5" end="5"/>
                                            </p:txEl>
                                          </p:spTgt>
                                        </p:tgtEl>
                                      </p:cBhvr>
                                    </p:animEffect>
                                    <p:anim calcmode="lin" valueType="num">
                                      <p:cBhvr>
                                        <p:cTn id="3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1000"/>
                                        <p:tgtEl>
                                          <p:spTgt spid="3">
                                            <p:txEl>
                                              <p:pRg st="6" end="6"/>
                                            </p:txEl>
                                          </p:spTgt>
                                        </p:tgtEl>
                                      </p:cBhvr>
                                    </p:animEffect>
                                    <p:anim calcmode="lin" valueType="num">
                                      <p:cBhvr>
                                        <p:cTn id="4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animEffect transition="in" filter="fade">
                                      <p:cBhvr>
                                        <p:cTn id="46" dur="1000"/>
                                        <p:tgtEl>
                                          <p:spTgt spid="3">
                                            <p:txEl>
                                              <p:pRg st="7" end="7"/>
                                            </p:txEl>
                                          </p:spTgt>
                                        </p:tgtEl>
                                      </p:cBhvr>
                                    </p:animEffect>
                                    <p:anim calcmode="lin" valueType="num">
                                      <p:cBhvr>
                                        <p:cTn id="4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nodeType="clickEffect">
                                  <p:stCondLst>
                                    <p:cond delay="0"/>
                                  </p:stCondLst>
                                  <p:childTnLst>
                                    <p:set>
                                      <p:cBhvr>
                                        <p:cTn id="52" dur="1" fill="hold">
                                          <p:stCondLst>
                                            <p:cond delay="0"/>
                                          </p:stCondLst>
                                        </p:cTn>
                                        <p:tgtEl>
                                          <p:spTgt spid="3">
                                            <p:txEl>
                                              <p:pRg st="8" end="8"/>
                                            </p:txEl>
                                          </p:spTgt>
                                        </p:tgtEl>
                                        <p:attrNameLst>
                                          <p:attrName>style.visibility</p:attrName>
                                        </p:attrNameLst>
                                      </p:cBhvr>
                                      <p:to>
                                        <p:strVal val="visible"/>
                                      </p:to>
                                    </p:set>
                                    <p:animEffect transition="in" filter="fade">
                                      <p:cBhvr>
                                        <p:cTn id="53" dur="1000"/>
                                        <p:tgtEl>
                                          <p:spTgt spid="3">
                                            <p:txEl>
                                              <p:pRg st="8" end="8"/>
                                            </p:txEl>
                                          </p:spTgt>
                                        </p:tgtEl>
                                      </p:cBhvr>
                                    </p:animEffect>
                                    <p:anim calcmode="lin" valueType="num">
                                      <p:cBhvr>
                                        <p:cTn id="5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nodeType="clickEffect">
                                  <p:stCondLst>
                                    <p:cond delay="0"/>
                                  </p:stCondLst>
                                  <p:childTnLst>
                                    <p:set>
                                      <p:cBhvr>
                                        <p:cTn id="59" dur="1" fill="hold">
                                          <p:stCondLst>
                                            <p:cond delay="0"/>
                                          </p:stCondLst>
                                        </p:cTn>
                                        <p:tgtEl>
                                          <p:spTgt spid="3">
                                            <p:txEl>
                                              <p:pRg st="9" end="9"/>
                                            </p:txEl>
                                          </p:spTgt>
                                        </p:tgtEl>
                                        <p:attrNameLst>
                                          <p:attrName>style.visibility</p:attrName>
                                        </p:attrNameLst>
                                      </p:cBhvr>
                                      <p:to>
                                        <p:strVal val="visible"/>
                                      </p:to>
                                    </p:set>
                                    <p:animEffect transition="in" filter="fade">
                                      <p:cBhvr>
                                        <p:cTn id="60" dur="1000"/>
                                        <p:tgtEl>
                                          <p:spTgt spid="3">
                                            <p:txEl>
                                              <p:pRg st="9" end="9"/>
                                            </p:txEl>
                                          </p:spTgt>
                                        </p:tgtEl>
                                      </p:cBhvr>
                                    </p:animEffect>
                                    <p:anim calcmode="lin" valueType="num">
                                      <p:cBhvr>
                                        <p:cTn id="61"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62" dur="1000" fill="hold"/>
                                        <p:tgtEl>
                                          <p:spTgt spid="3">
                                            <p:txEl>
                                              <p:pRg st="9" end="9"/>
                                            </p:txEl>
                                          </p:spTgt>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3">
                                            <p:txEl>
                                              <p:pRg st="10" end="10"/>
                                            </p:txEl>
                                          </p:spTgt>
                                        </p:tgtEl>
                                        <p:attrNameLst>
                                          <p:attrName>style.visibility</p:attrName>
                                        </p:attrNameLst>
                                      </p:cBhvr>
                                      <p:to>
                                        <p:strVal val="visible"/>
                                      </p:to>
                                    </p:set>
                                    <p:animEffect transition="in" filter="fade">
                                      <p:cBhvr>
                                        <p:cTn id="65" dur="1000"/>
                                        <p:tgtEl>
                                          <p:spTgt spid="3">
                                            <p:txEl>
                                              <p:pRg st="10" end="10"/>
                                            </p:txEl>
                                          </p:spTgt>
                                        </p:tgtEl>
                                      </p:cBhvr>
                                    </p:animEffect>
                                    <p:anim calcmode="lin" valueType="num">
                                      <p:cBhvr>
                                        <p:cTn id="66"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67" dur="1000" fill="hold"/>
                                        <p:tgtEl>
                                          <p:spTgt spid="3">
                                            <p:txEl>
                                              <p:pRg st="10" end="10"/>
                                            </p:txEl>
                                          </p:spTgt>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3">
                                            <p:txEl>
                                              <p:pRg st="11" end="11"/>
                                            </p:txEl>
                                          </p:spTgt>
                                        </p:tgtEl>
                                        <p:attrNameLst>
                                          <p:attrName>style.visibility</p:attrName>
                                        </p:attrNameLst>
                                      </p:cBhvr>
                                      <p:to>
                                        <p:strVal val="visible"/>
                                      </p:to>
                                    </p:set>
                                    <p:animEffect transition="in" filter="fade">
                                      <p:cBhvr>
                                        <p:cTn id="70" dur="1000"/>
                                        <p:tgtEl>
                                          <p:spTgt spid="3">
                                            <p:txEl>
                                              <p:pRg st="11" end="11"/>
                                            </p:txEl>
                                          </p:spTgt>
                                        </p:tgtEl>
                                      </p:cBhvr>
                                    </p:animEffect>
                                    <p:anim calcmode="lin" valueType="num">
                                      <p:cBhvr>
                                        <p:cTn id="71"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11" end="11"/>
                                            </p:txEl>
                                          </p:spTgt>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3">
                                            <p:txEl>
                                              <p:pRg st="12" end="12"/>
                                            </p:txEl>
                                          </p:spTgt>
                                        </p:tgtEl>
                                        <p:attrNameLst>
                                          <p:attrName>style.visibility</p:attrName>
                                        </p:attrNameLst>
                                      </p:cBhvr>
                                      <p:to>
                                        <p:strVal val="visible"/>
                                      </p:to>
                                    </p:set>
                                    <p:animEffect transition="in" filter="fade">
                                      <p:cBhvr>
                                        <p:cTn id="75" dur="1000"/>
                                        <p:tgtEl>
                                          <p:spTgt spid="3">
                                            <p:txEl>
                                              <p:pRg st="12" end="12"/>
                                            </p:txEl>
                                          </p:spTgt>
                                        </p:tgtEl>
                                      </p:cBhvr>
                                    </p:animEffect>
                                    <p:anim calcmode="lin" valueType="num">
                                      <p:cBhvr>
                                        <p:cTn id="76"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77" dur="1000" fill="hold"/>
                                        <p:tgtEl>
                                          <p:spTgt spid="3">
                                            <p:txEl>
                                              <p:pRg st="12" end="12"/>
                                            </p:txEl>
                                          </p:spTgt>
                                        </p:tgtEl>
                                        <p:attrNameLst>
                                          <p:attrName>ppt_y</p:attrName>
                                        </p:attrNameLst>
                                      </p:cBhvr>
                                      <p:tavLst>
                                        <p:tav tm="0">
                                          <p:val>
                                            <p:strVal val="#ppt_y+.1"/>
                                          </p:val>
                                        </p:tav>
                                        <p:tav tm="100000">
                                          <p:val>
                                            <p:strVal val="#ppt_y"/>
                                          </p:val>
                                        </p:tav>
                                      </p:tavLst>
                                    </p:anim>
                                  </p:childTnLst>
                                </p:cTn>
                              </p:par>
                              <p:par>
                                <p:cTn id="78" presetID="42" presetClass="entr" presetSubtype="0" fill="hold" nodeType="withEffect">
                                  <p:stCondLst>
                                    <p:cond delay="0"/>
                                  </p:stCondLst>
                                  <p:childTnLst>
                                    <p:set>
                                      <p:cBhvr>
                                        <p:cTn id="79" dur="1" fill="hold">
                                          <p:stCondLst>
                                            <p:cond delay="0"/>
                                          </p:stCondLst>
                                        </p:cTn>
                                        <p:tgtEl>
                                          <p:spTgt spid="3">
                                            <p:txEl>
                                              <p:pRg st="13" end="13"/>
                                            </p:txEl>
                                          </p:spTgt>
                                        </p:tgtEl>
                                        <p:attrNameLst>
                                          <p:attrName>style.visibility</p:attrName>
                                        </p:attrNameLst>
                                      </p:cBhvr>
                                      <p:to>
                                        <p:strVal val="visible"/>
                                      </p:to>
                                    </p:set>
                                    <p:animEffect transition="in" filter="fade">
                                      <p:cBhvr>
                                        <p:cTn id="80" dur="1000"/>
                                        <p:tgtEl>
                                          <p:spTgt spid="3">
                                            <p:txEl>
                                              <p:pRg st="13" end="13"/>
                                            </p:txEl>
                                          </p:spTgt>
                                        </p:tgtEl>
                                      </p:cBhvr>
                                    </p:animEffect>
                                    <p:anim calcmode="lin" valueType="num">
                                      <p:cBhvr>
                                        <p:cTn id="81" dur="1000" fill="hold"/>
                                        <p:tgtEl>
                                          <p:spTgt spid="3">
                                            <p:txEl>
                                              <p:pRg st="13" end="13"/>
                                            </p:txEl>
                                          </p:spTgt>
                                        </p:tgtEl>
                                        <p:attrNameLst>
                                          <p:attrName>ppt_x</p:attrName>
                                        </p:attrNameLst>
                                      </p:cBhvr>
                                      <p:tavLst>
                                        <p:tav tm="0">
                                          <p:val>
                                            <p:strVal val="#ppt_x"/>
                                          </p:val>
                                        </p:tav>
                                        <p:tav tm="100000">
                                          <p:val>
                                            <p:strVal val="#ppt_x"/>
                                          </p:val>
                                        </p:tav>
                                      </p:tavLst>
                                    </p:anim>
                                    <p:anim calcmode="lin" valueType="num">
                                      <p:cBhvr>
                                        <p:cTn id="82" dur="1000" fill="hold"/>
                                        <p:tgtEl>
                                          <p:spTgt spid="3">
                                            <p:txEl>
                                              <p:pRg st="13" end="13"/>
                                            </p:txEl>
                                          </p:spTgt>
                                        </p:tgtEl>
                                        <p:attrNameLst>
                                          <p:attrName>ppt_y</p:attrName>
                                        </p:attrNameLst>
                                      </p:cBhvr>
                                      <p:tavLst>
                                        <p:tav tm="0">
                                          <p:val>
                                            <p:strVal val="#ppt_y+.1"/>
                                          </p:val>
                                        </p:tav>
                                        <p:tav tm="100000">
                                          <p:val>
                                            <p:strVal val="#ppt_y"/>
                                          </p:val>
                                        </p:tav>
                                      </p:tavLst>
                                    </p:anim>
                                  </p:childTnLst>
                                </p:cTn>
                              </p:par>
                              <p:par>
                                <p:cTn id="83" presetID="42" presetClass="entr" presetSubtype="0" fill="hold" nodeType="withEffect">
                                  <p:stCondLst>
                                    <p:cond delay="0"/>
                                  </p:stCondLst>
                                  <p:childTnLst>
                                    <p:set>
                                      <p:cBhvr>
                                        <p:cTn id="84" dur="1" fill="hold">
                                          <p:stCondLst>
                                            <p:cond delay="0"/>
                                          </p:stCondLst>
                                        </p:cTn>
                                        <p:tgtEl>
                                          <p:spTgt spid="3">
                                            <p:txEl>
                                              <p:pRg st="14" end="14"/>
                                            </p:txEl>
                                          </p:spTgt>
                                        </p:tgtEl>
                                        <p:attrNameLst>
                                          <p:attrName>style.visibility</p:attrName>
                                        </p:attrNameLst>
                                      </p:cBhvr>
                                      <p:to>
                                        <p:strVal val="visible"/>
                                      </p:to>
                                    </p:set>
                                    <p:animEffect transition="in" filter="fade">
                                      <p:cBhvr>
                                        <p:cTn id="85" dur="1000"/>
                                        <p:tgtEl>
                                          <p:spTgt spid="3">
                                            <p:txEl>
                                              <p:pRg st="14" end="14"/>
                                            </p:txEl>
                                          </p:spTgt>
                                        </p:tgtEl>
                                      </p:cBhvr>
                                    </p:animEffect>
                                    <p:anim calcmode="lin" valueType="num">
                                      <p:cBhvr>
                                        <p:cTn id="86" dur="1000" fill="hold"/>
                                        <p:tgtEl>
                                          <p:spTgt spid="3">
                                            <p:txEl>
                                              <p:pRg st="14" end="14"/>
                                            </p:txEl>
                                          </p:spTgt>
                                        </p:tgtEl>
                                        <p:attrNameLst>
                                          <p:attrName>ppt_x</p:attrName>
                                        </p:attrNameLst>
                                      </p:cBhvr>
                                      <p:tavLst>
                                        <p:tav tm="0">
                                          <p:val>
                                            <p:strVal val="#ppt_x"/>
                                          </p:val>
                                        </p:tav>
                                        <p:tav tm="100000">
                                          <p:val>
                                            <p:strVal val="#ppt_x"/>
                                          </p:val>
                                        </p:tav>
                                      </p:tavLst>
                                    </p:anim>
                                    <p:anim calcmode="lin" valueType="num">
                                      <p:cBhvr>
                                        <p:cTn id="87" dur="1000" fill="hold"/>
                                        <p:tgtEl>
                                          <p:spTgt spid="3">
                                            <p:txEl>
                                              <p:pRg st="14" end="14"/>
                                            </p:txEl>
                                          </p:spTgt>
                                        </p:tgtEl>
                                        <p:attrNameLst>
                                          <p:attrName>ppt_y</p:attrName>
                                        </p:attrNameLst>
                                      </p:cBhvr>
                                      <p:tavLst>
                                        <p:tav tm="0">
                                          <p:val>
                                            <p:strVal val="#ppt_y+.1"/>
                                          </p:val>
                                        </p:tav>
                                        <p:tav tm="100000">
                                          <p:val>
                                            <p:strVal val="#ppt_y"/>
                                          </p:val>
                                        </p:tav>
                                      </p:tavLst>
                                    </p:anim>
                                  </p:childTnLst>
                                </p:cTn>
                              </p:par>
                              <p:par>
                                <p:cTn id="88" presetID="42" presetClass="entr" presetSubtype="0" fill="hold" nodeType="withEffect">
                                  <p:stCondLst>
                                    <p:cond delay="0"/>
                                  </p:stCondLst>
                                  <p:childTnLst>
                                    <p:set>
                                      <p:cBhvr>
                                        <p:cTn id="89" dur="1" fill="hold">
                                          <p:stCondLst>
                                            <p:cond delay="0"/>
                                          </p:stCondLst>
                                        </p:cTn>
                                        <p:tgtEl>
                                          <p:spTgt spid="3">
                                            <p:txEl>
                                              <p:pRg st="15" end="15"/>
                                            </p:txEl>
                                          </p:spTgt>
                                        </p:tgtEl>
                                        <p:attrNameLst>
                                          <p:attrName>style.visibility</p:attrName>
                                        </p:attrNameLst>
                                      </p:cBhvr>
                                      <p:to>
                                        <p:strVal val="visible"/>
                                      </p:to>
                                    </p:set>
                                    <p:animEffect transition="in" filter="fade">
                                      <p:cBhvr>
                                        <p:cTn id="90" dur="1000"/>
                                        <p:tgtEl>
                                          <p:spTgt spid="3">
                                            <p:txEl>
                                              <p:pRg st="15" end="15"/>
                                            </p:txEl>
                                          </p:spTgt>
                                        </p:tgtEl>
                                      </p:cBhvr>
                                    </p:animEffect>
                                    <p:anim calcmode="lin" valueType="num">
                                      <p:cBhvr>
                                        <p:cTn id="91" dur="1000" fill="hold"/>
                                        <p:tgtEl>
                                          <p:spTgt spid="3">
                                            <p:txEl>
                                              <p:pRg st="15" end="15"/>
                                            </p:txEl>
                                          </p:spTgt>
                                        </p:tgtEl>
                                        <p:attrNameLst>
                                          <p:attrName>ppt_x</p:attrName>
                                        </p:attrNameLst>
                                      </p:cBhvr>
                                      <p:tavLst>
                                        <p:tav tm="0">
                                          <p:val>
                                            <p:strVal val="#ppt_x"/>
                                          </p:val>
                                        </p:tav>
                                        <p:tav tm="100000">
                                          <p:val>
                                            <p:strVal val="#ppt_x"/>
                                          </p:val>
                                        </p:tav>
                                      </p:tavLst>
                                    </p:anim>
                                    <p:anim calcmode="lin" valueType="num">
                                      <p:cBhvr>
                                        <p:cTn id="92" dur="1000" fill="hold"/>
                                        <p:tgtEl>
                                          <p:spTgt spid="3">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6F2BEA-388B-48D3-AF79-764D40617453}"/>
              </a:ext>
            </a:extLst>
          </p:cNvPr>
          <p:cNvSpPr>
            <a:spLocks noGrp="1"/>
          </p:cNvSpPr>
          <p:nvPr>
            <p:ph type="title"/>
          </p:nvPr>
        </p:nvSpPr>
        <p:spPr/>
        <p:txBody>
          <a:bodyPr/>
          <a:lstStyle/>
          <a:p>
            <a:r>
              <a:rPr lang="en-GB" dirty="0"/>
              <a:t>Where to find more information</a:t>
            </a:r>
          </a:p>
        </p:txBody>
      </p:sp>
      <p:sp>
        <p:nvSpPr>
          <p:cNvPr id="3" name="Content Placeholder 2">
            <a:extLst>
              <a:ext uri="{FF2B5EF4-FFF2-40B4-BE49-F238E27FC236}">
                <a16:creationId xmlns:a16="http://schemas.microsoft.com/office/drawing/2014/main" id="{4D9BC1D3-D651-4EE4-80C8-461E5AAF5E13}"/>
              </a:ext>
            </a:extLst>
          </p:cNvPr>
          <p:cNvSpPr>
            <a:spLocks noGrp="1"/>
          </p:cNvSpPr>
          <p:nvPr>
            <p:ph idx="1"/>
          </p:nvPr>
        </p:nvSpPr>
        <p:spPr>
          <a:xfrm>
            <a:off x="457200" y="2256020"/>
            <a:ext cx="8229600" cy="4525963"/>
          </a:xfrm>
        </p:spPr>
        <p:txBody>
          <a:bodyPr>
            <a:normAutofit lnSpcReduction="10000"/>
          </a:bodyPr>
          <a:lstStyle/>
          <a:p>
            <a:r>
              <a:rPr lang="en-GB" dirty="0">
                <a:hlinkClick r:id="rId2"/>
              </a:rPr>
              <a:t>The Planning Portal</a:t>
            </a:r>
            <a:endParaRPr lang="en-GB" dirty="0"/>
          </a:p>
          <a:p>
            <a:r>
              <a:rPr lang="en-GB" dirty="0">
                <a:hlinkClick r:id="rId3"/>
              </a:rPr>
              <a:t>The National Planning Policy Framework</a:t>
            </a:r>
            <a:endParaRPr lang="en-GB" dirty="0"/>
          </a:p>
          <a:p>
            <a:r>
              <a:rPr lang="en-GB" dirty="0">
                <a:hlinkClick r:id="rId4"/>
              </a:rPr>
              <a:t>The National Planning Practice Guidance</a:t>
            </a:r>
            <a:endParaRPr lang="en-GB" dirty="0"/>
          </a:p>
          <a:p>
            <a:r>
              <a:rPr lang="en-GB" dirty="0">
                <a:hlinkClick r:id="rId5"/>
              </a:rPr>
              <a:t>Planning Resource (Subscription needed)</a:t>
            </a:r>
            <a:endParaRPr lang="en-GB" dirty="0"/>
          </a:p>
          <a:p>
            <a:r>
              <a:rPr lang="en-GB" dirty="0">
                <a:hlinkClick r:id="rId6"/>
              </a:rPr>
              <a:t>CPRE Guide to Planning</a:t>
            </a:r>
            <a:endParaRPr lang="en-GB" dirty="0"/>
          </a:p>
          <a:p>
            <a:r>
              <a:rPr lang="en-GB" dirty="0">
                <a:hlinkClick r:id="rId7"/>
              </a:rPr>
              <a:t>Listed Building lists</a:t>
            </a:r>
            <a:endParaRPr lang="en-GB" dirty="0"/>
          </a:p>
          <a:p>
            <a:r>
              <a:rPr lang="en-GB" dirty="0">
                <a:hlinkClick r:id="rId8"/>
              </a:rPr>
              <a:t>Planning White Paper</a:t>
            </a:r>
            <a:endParaRPr lang="en-GB" dirty="0"/>
          </a:p>
          <a:p>
            <a:r>
              <a:rPr lang="en-GB" dirty="0">
                <a:hlinkClick r:id="rId9"/>
              </a:rPr>
              <a:t>National Model Design Code</a:t>
            </a:r>
            <a:endParaRPr lang="en-GB" dirty="0"/>
          </a:p>
          <a:p>
            <a:endParaRPr lang="en-GB" dirty="0"/>
          </a:p>
        </p:txBody>
      </p:sp>
    </p:spTree>
    <p:extLst>
      <p:ext uri="{BB962C8B-B14F-4D97-AF65-F5344CB8AC3E}">
        <p14:creationId xmlns:p14="http://schemas.microsoft.com/office/powerpoint/2010/main" val="26728711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ormAutofit fontScale="90000"/>
          </a:bodyPr>
          <a:lstStyle/>
          <a:p>
            <a:br>
              <a:rPr lang="en-GB" sz="3200" dirty="0"/>
            </a:br>
            <a:r>
              <a:rPr lang="en-GB" sz="3600" b="1" dirty="0"/>
              <a:t>Any questions</a:t>
            </a:r>
            <a:br>
              <a:rPr lang="en-GB" sz="3200" dirty="0"/>
            </a:br>
            <a:endParaRPr lang="en-GB" sz="3200" b="1" dirty="0"/>
          </a:p>
        </p:txBody>
      </p:sp>
      <p:sp>
        <p:nvSpPr>
          <p:cNvPr id="3" name="Content Placeholder 2"/>
          <p:cNvSpPr>
            <a:spLocks noGrp="1"/>
          </p:cNvSpPr>
          <p:nvPr>
            <p:ph idx="1"/>
          </p:nvPr>
        </p:nvSpPr>
        <p:spPr/>
        <p:txBody>
          <a:bodyPr>
            <a:normAutofit/>
          </a:bodyPr>
          <a:lstStyle/>
          <a:p>
            <a:pPr marL="0" indent="0" algn="ctr">
              <a:buNone/>
            </a:pPr>
            <a:endParaRPr lang="en-GB" sz="2400" dirty="0"/>
          </a:p>
          <a:p>
            <a:pPr marL="0" indent="0" algn="ctr">
              <a:buNone/>
            </a:pPr>
            <a:endParaRPr lang="en-GB" sz="2400" dirty="0"/>
          </a:p>
          <a:p>
            <a:pPr marL="0" indent="0" algn="ctr">
              <a:buNone/>
            </a:pPr>
            <a:r>
              <a:rPr lang="en-GB" sz="2400" dirty="0"/>
              <a:t>Flo Churchill MRTPI FRSA FCMI</a:t>
            </a:r>
          </a:p>
          <a:p>
            <a:pPr marL="0" indent="0" algn="ctr">
              <a:buNone/>
            </a:pPr>
            <a:r>
              <a:rPr lang="en-GB" sz="2400" dirty="0"/>
              <a:t>Planning Advisor </a:t>
            </a:r>
          </a:p>
          <a:p>
            <a:pPr marL="0" indent="0" algn="ctr">
              <a:buNone/>
            </a:pPr>
            <a:endParaRPr lang="en-GB" sz="2400" dirty="0"/>
          </a:p>
        </p:txBody>
      </p:sp>
      <p:pic>
        <p:nvPicPr>
          <p:cNvPr id="7" name="Picture 6">
            <a:extLst>
              <a:ext uri="{FF2B5EF4-FFF2-40B4-BE49-F238E27FC236}">
                <a16:creationId xmlns:a16="http://schemas.microsoft.com/office/drawing/2014/main" id="{7B2D2E88-5171-4719-83BF-DBE2F32CBE20}"/>
              </a:ext>
            </a:extLst>
          </p:cNvPr>
          <p:cNvPicPr>
            <a:picLocks noChangeAspect="1"/>
          </p:cNvPicPr>
          <p:nvPr/>
        </p:nvPicPr>
        <p:blipFill>
          <a:blip r:embed="rId2"/>
          <a:stretch>
            <a:fillRect/>
          </a:stretch>
        </p:blipFill>
        <p:spPr>
          <a:xfrm>
            <a:off x="3078050" y="5084889"/>
            <a:ext cx="2987899" cy="1031132"/>
          </a:xfrm>
          <a:prstGeom prst="rect">
            <a:avLst/>
          </a:prstGeom>
        </p:spPr>
      </p:pic>
    </p:spTree>
    <p:extLst>
      <p:ext uri="{BB962C8B-B14F-4D97-AF65-F5344CB8AC3E}">
        <p14:creationId xmlns:p14="http://schemas.microsoft.com/office/powerpoint/2010/main" val="1111775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mph" presetSubtype="0" fill="hold" grpId="0" nodeType="clickEffect">
                                  <p:stCondLst>
                                    <p:cond delay="0"/>
                                  </p:stCondLst>
                                  <p:childTnLst>
                                    <p:anim calcmode="discrete" valueType="str">
                                      <p:cBhvr override="childStyle">
                                        <p:cTn id="6" dur="2000" fill="hold"/>
                                        <p:tgtEl>
                                          <p:spTgt spid="2"/>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cTn>
                              </p:par>
                            </p:childTnLst>
                          </p:cTn>
                        </p:par>
                      </p:childTnLst>
                    </p:cTn>
                  </p:par>
                  <p:par>
                    <p:cTn id="7" fill="hold">
                      <p:stCondLst>
                        <p:cond delay="indefinite"/>
                      </p:stCondLst>
                      <p:childTnLst>
                        <p:par>
                          <p:cTn id="8" fill="hold">
                            <p:stCondLst>
                              <p:cond delay="0"/>
                            </p:stCondLst>
                            <p:childTnLst>
                              <p:par>
                                <p:cTn id="9" presetID="15" presetClass="emph" presetSubtype="0" nodeType="clickEffect">
                                  <p:stCondLst>
                                    <p:cond delay="0"/>
                                  </p:stCondLst>
                                  <p:iterate type="lt">
                                    <p:tmAbs val="25"/>
                                  </p:iterate>
                                  <p:childTnLst>
                                    <p:set>
                                      <p:cBhvr override="childStyle">
                                        <p:cTn id="10" dur="indefinite"/>
                                        <p:tgtEl>
                                          <p:spTgt spid="3">
                                            <p:txEl>
                                              <p:pRg st="2" end="2"/>
                                            </p:txEl>
                                          </p:spTgt>
                                        </p:tgtEl>
                                        <p:attrNameLst>
                                          <p:attrName>style.fontWeight</p:attrName>
                                        </p:attrNameLst>
                                      </p:cBhvr>
                                      <p:to>
                                        <p:strVal val="bold"/>
                                      </p:to>
                                    </p:set>
                                  </p:childTnLst>
                                </p:cTn>
                              </p:par>
                              <p:par>
                                <p:cTn id="11" presetID="15" presetClass="emph" presetSubtype="0" nodeType="withEffect">
                                  <p:stCondLst>
                                    <p:cond delay="0"/>
                                  </p:stCondLst>
                                  <p:iterate type="lt">
                                    <p:tmAbs val="25"/>
                                  </p:iterate>
                                  <p:childTnLst>
                                    <p:set>
                                      <p:cBhvr override="childStyle">
                                        <p:cTn id="12" dur="indefinite"/>
                                        <p:tgtEl>
                                          <p:spTgt spid="3">
                                            <p:txEl>
                                              <p:pRg st="3" end="3"/>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CFC5A9-337F-48F7-859A-9E9181B81397}"/>
              </a:ext>
            </a:extLst>
          </p:cNvPr>
          <p:cNvSpPr>
            <a:spLocks noGrp="1"/>
          </p:cNvSpPr>
          <p:nvPr>
            <p:ph type="title"/>
          </p:nvPr>
        </p:nvSpPr>
        <p:spPr/>
        <p:txBody>
          <a:bodyPr>
            <a:normAutofit fontScale="90000"/>
          </a:bodyPr>
          <a:lstStyle/>
          <a:p>
            <a:r>
              <a:rPr lang="en-GB" dirty="0"/>
              <a:t>The role of the Town and Parish Council in planning applications</a:t>
            </a:r>
          </a:p>
        </p:txBody>
      </p:sp>
      <p:sp>
        <p:nvSpPr>
          <p:cNvPr id="3" name="Content Placeholder 2">
            <a:extLst>
              <a:ext uri="{FF2B5EF4-FFF2-40B4-BE49-F238E27FC236}">
                <a16:creationId xmlns:a16="http://schemas.microsoft.com/office/drawing/2014/main" id="{4E571B88-3296-4ACF-9C98-35268D149E0B}"/>
              </a:ext>
            </a:extLst>
          </p:cNvPr>
          <p:cNvSpPr>
            <a:spLocks noGrp="1"/>
          </p:cNvSpPr>
          <p:nvPr>
            <p:ph idx="1"/>
          </p:nvPr>
        </p:nvSpPr>
        <p:spPr/>
        <p:txBody>
          <a:bodyPr>
            <a:normAutofit fontScale="70000" lnSpcReduction="20000"/>
          </a:bodyPr>
          <a:lstStyle/>
          <a:p>
            <a:r>
              <a:rPr lang="en-GB" dirty="0"/>
              <a:t>The Town or Parish Council is a statutory consultee with the right to be consulted about planning applications in their area</a:t>
            </a:r>
          </a:p>
          <a:p>
            <a:r>
              <a:rPr lang="en-GB" dirty="0"/>
              <a:t>The Town or Parish Council cannot determine an application unless the power has been delegated to them.</a:t>
            </a:r>
          </a:p>
          <a:p>
            <a:r>
              <a:rPr lang="en-GB" dirty="0"/>
              <a:t>Remember that most planning applications ( over 95 %) are determined by officers on behalf of the Council – so called delegated decisions</a:t>
            </a:r>
          </a:p>
          <a:p>
            <a:r>
              <a:rPr lang="en-GB" dirty="0"/>
              <a:t>Often if the Town or Parish Council objects to a planning application it will be determined by the Planning Committee and the Parish Council often  have the right to attend and speak</a:t>
            </a:r>
          </a:p>
          <a:p>
            <a:r>
              <a:rPr lang="en-GB" dirty="0"/>
              <a:t>The Town or Parish Council represents the local community and can engage in consultation with developers on behalf of the community</a:t>
            </a:r>
          </a:p>
        </p:txBody>
      </p:sp>
    </p:spTree>
    <p:extLst>
      <p:ext uri="{BB962C8B-B14F-4D97-AF65-F5344CB8AC3E}">
        <p14:creationId xmlns:p14="http://schemas.microsoft.com/office/powerpoint/2010/main" val="1160230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down)">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down)">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A496921A5F5494EA2C7CC6CB95C9062" ma:contentTypeVersion="9" ma:contentTypeDescription="Create a new document." ma:contentTypeScope="" ma:versionID="5c06d77d10c575f55960af3723f5c0cc">
  <xsd:schema xmlns:xsd="http://www.w3.org/2001/XMLSchema" xmlns:xs="http://www.w3.org/2001/XMLSchema" xmlns:p="http://schemas.microsoft.com/office/2006/metadata/properties" xmlns:ns2="46d23d67-8246-49cc-907d-8e3a40890d4f" xmlns:ns3="e6eabdd3-94e6-4a69-9c72-b7fb6aaf78c4" targetNamespace="http://schemas.microsoft.com/office/2006/metadata/properties" ma:root="true" ma:fieldsID="7db9d80c93838483438bd49c43fba464" ns2:_="" ns3:_="">
    <xsd:import namespace="46d23d67-8246-49cc-907d-8e3a40890d4f"/>
    <xsd:import namespace="e6eabdd3-94e6-4a69-9c72-b7fb6aaf78c4"/>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6d23d67-8246-49cc-907d-8e3a40890d4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6eabdd3-94e6-4a69-9c72-b7fb6aaf78c4"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BE3CAD5-E1E6-487C-AA32-B4DAF5B46444}">
  <ds:schemaRefs>
    <ds:schemaRef ds:uri="http://schemas.microsoft.com/office/2006/metadata/contentType"/>
    <ds:schemaRef ds:uri="http://schemas.microsoft.com/office/2006/metadata/properties/metaAttributes"/>
    <ds:schemaRef ds:uri="http://www.w3.org/2000/xmlns/"/>
    <ds:schemaRef ds:uri="http://www.w3.org/2001/XMLSchema"/>
    <ds:schemaRef ds:uri="46d23d67-8246-49cc-907d-8e3a40890d4f"/>
    <ds:schemaRef ds:uri="e6eabdd3-94e6-4a69-9c72-b7fb6aaf78c4"/>
  </ds:schemaRefs>
</ds:datastoreItem>
</file>

<file path=customXml/itemProps2.xml><?xml version="1.0" encoding="utf-8"?>
<ds:datastoreItem xmlns:ds="http://schemas.openxmlformats.org/officeDocument/2006/customXml" ds:itemID="{B811B903-5FA1-496E-890A-80698B28ECF9}">
  <ds:schemaRefs>
    <ds:schemaRef ds:uri="http://schemas.microsoft.com/office/2006/metadata/properties"/>
    <ds:schemaRef ds:uri="http://www.w3.org/2000/xmlns/"/>
  </ds:schemaRefs>
</ds:datastoreItem>
</file>

<file path=customXml/itemProps3.xml><?xml version="1.0" encoding="utf-8"?>
<ds:datastoreItem xmlns:ds="http://schemas.openxmlformats.org/officeDocument/2006/customXml" ds:itemID="{E856E968-AAFC-49A4-8E60-8AA8DBB1785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4611</TotalTime>
  <Words>8896</Words>
  <Application>Microsoft Office PowerPoint</Application>
  <PresentationFormat>On-screen Show (4:3)</PresentationFormat>
  <Paragraphs>683</Paragraphs>
  <Slides>81</Slides>
  <Notes>5</Notes>
  <HiddenSlides>0</HiddenSlides>
  <MMClips>0</MMClips>
  <ScaleCrop>false</ScaleCrop>
  <HeadingPairs>
    <vt:vector size="4" baseType="variant">
      <vt:variant>
        <vt:lpstr>Theme</vt:lpstr>
      </vt:variant>
      <vt:variant>
        <vt:i4>1</vt:i4>
      </vt:variant>
      <vt:variant>
        <vt:lpstr>Slide Titles</vt:lpstr>
      </vt:variant>
      <vt:variant>
        <vt:i4>81</vt:i4>
      </vt:variant>
    </vt:vector>
  </HeadingPairs>
  <TitlesOfParts>
    <vt:vector size="82" baseType="lpstr">
      <vt:lpstr>Office Theme</vt:lpstr>
      <vt:lpstr>So what is planning all about? An Introduction to planning basics</vt:lpstr>
      <vt:lpstr>We are going to cover:-</vt:lpstr>
      <vt:lpstr>The benefits of the planning system</vt:lpstr>
      <vt:lpstr>The main players in the planning system </vt:lpstr>
      <vt:lpstr>Even More Main players</vt:lpstr>
      <vt:lpstr>Yes even more main players</vt:lpstr>
      <vt:lpstr>Yet more main players</vt:lpstr>
      <vt:lpstr>The role of the Parish Council in Planning- Neighbourhood plans  </vt:lpstr>
      <vt:lpstr>The role of the Town and Parish Council in planning applications</vt:lpstr>
      <vt:lpstr>The role of the Town or Parish Council in making decisions</vt:lpstr>
      <vt:lpstr>What is “development” and does it need  planning permission</vt:lpstr>
      <vt:lpstr>What is Permitted development?</vt:lpstr>
      <vt:lpstr>Expanded rights</vt:lpstr>
      <vt:lpstr>The latest changes</vt:lpstr>
      <vt:lpstr>So how planning decisions are made ?</vt:lpstr>
      <vt:lpstr>More guidance on making decisions </vt:lpstr>
      <vt:lpstr>What does the NPPF say on making planning decisions </vt:lpstr>
      <vt:lpstr>Materiality and weight</vt:lpstr>
      <vt:lpstr>What are material considerations?</vt:lpstr>
      <vt:lpstr>Exercise  - Material considerations</vt:lpstr>
      <vt:lpstr>These are NOT material considerations</vt:lpstr>
      <vt:lpstr>Weighing it all up : the planning balance </vt:lpstr>
      <vt:lpstr>So who makes the decisions?</vt:lpstr>
      <vt:lpstr>Predetermination v Predisposition</vt:lpstr>
      <vt:lpstr>The need to seek  planning permission</vt:lpstr>
      <vt:lpstr>The planning application and appeal processes</vt:lpstr>
      <vt:lpstr>Applications for development </vt:lpstr>
      <vt:lpstr>Different types of applications : Lawful Development Certificates (LDCs)  </vt:lpstr>
      <vt:lpstr>More applications</vt:lpstr>
      <vt:lpstr>Special types of planning control </vt:lpstr>
      <vt:lpstr>Conservation Areas</vt:lpstr>
      <vt:lpstr>Listed Buildings</vt:lpstr>
      <vt:lpstr>Tree Protection</vt:lpstr>
      <vt:lpstr>Ancient Monuments</vt:lpstr>
      <vt:lpstr>Advertisement Control </vt:lpstr>
      <vt:lpstr>What decisions can the LPA make?</vt:lpstr>
      <vt:lpstr>Section 106 agreements and other planning obligations  and Community infrastructure Levy (CIL) </vt:lpstr>
      <vt:lpstr>How to make Parish Council views count on planning applications</vt:lpstr>
      <vt:lpstr>What if it goes the other way … ? </vt:lpstr>
      <vt:lpstr>So It’s a No then –  Planning Appeals</vt:lpstr>
      <vt:lpstr>The appeal process</vt:lpstr>
      <vt:lpstr>What is the value of Town or Parish Council involvement?</vt:lpstr>
      <vt:lpstr>Making the recommendation</vt:lpstr>
      <vt:lpstr>Reasons for recommending support</vt:lpstr>
      <vt:lpstr>Reasons for recommending refusal </vt:lpstr>
      <vt:lpstr>Now we are going to cover</vt:lpstr>
      <vt:lpstr>Enforcement</vt:lpstr>
      <vt:lpstr>Enforcement</vt:lpstr>
      <vt:lpstr>Wrong, wrong, wrong </vt:lpstr>
      <vt:lpstr>What happens when it goes wrong?</vt:lpstr>
      <vt:lpstr>Enforcement Local Plan </vt:lpstr>
      <vt:lpstr>Why no enforcement action?</vt:lpstr>
      <vt:lpstr>Take Care</vt:lpstr>
      <vt:lpstr>Why change?</vt:lpstr>
      <vt:lpstr>Changes in guidance, policy and legislation</vt:lpstr>
      <vt:lpstr>Business and Planning Act 2020</vt:lpstr>
      <vt:lpstr>Business and Planning Act 2020</vt:lpstr>
      <vt:lpstr>The Corona Virus Act 2020</vt:lpstr>
      <vt:lpstr>Corona Virus Enabling Regulations</vt:lpstr>
      <vt:lpstr>The Environment Act 2021</vt:lpstr>
      <vt:lpstr>Nature Recovery Strategies </vt:lpstr>
      <vt:lpstr>Office for Environmental Protection</vt:lpstr>
      <vt:lpstr>Additional Duties</vt:lpstr>
      <vt:lpstr>What didn’t appear in the Planning Bill</vt:lpstr>
      <vt:lpstr>Lack of Details</vt:lpstr>
      <vt:lpstr>Delay after delay after delay</vt:lpstr>
      <vt:lpstr>Other New Legislation that may or may not come in </vt:lpstr>
      <vt:lpstr>Planning Enforcement Bill</vt:lpstr>
      <vt:lpstr>Planning – Proper Maintenance of Land Bill</vt:lpstr>
      <vt:lpstr>Planning – Street Plans Bill</vt:lpstr>
      <vt:lpstr>Planning and Local Representation Bill </vt:lpstr>
      <vt:lpstr>The New NPPF</vt:lpstr>
      <vt:lpstr>Recent Changes to the NPPF</vt:lpstr>
      <vt:lpstr>More changes to the NPPF</vt:lpstr>
      <vt:lpstr>And even more changes to the NPPF</vt:lpstr>
      <vt:lpstr>Last few changes for now</vt:lpstr>
      <vt:lpstr>So What about the Parish Councils?</vt:lpstr>
      <vt:lpstr>Planning Protocol</vt:lpstr>
      <vt:lpstr>How to keep up to date with changes</vt:lpstr>
      <vt:lpstr>Where to find more information</vt:lpstr>
      <vt:lpstr> Any questions </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Planning the Basics for Local Councils</dc:title>
  <dc:creator>Ray</dc:creator>
  <cp:lastModifiedBy>David Young</cp:lastModifiedBy>
  <cp:revision>440</cp:revision>
  <dcterms:created xsi:type="dcterms:W3CDTF">2014-06-04T13:10:53Z</dcterms:created>
  <dcterms:modified xsi:type="dcterms:W3CDTF">2022-03-23T18:23:40Z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0x010100FA496921A5F5494EA2C7CC6CB95C9062</vt:lpwstr>
  </property>
</Properties>
</file>