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65" r:id="rId7"/>
    <p:sldId id="268" r:id="rId8"/>
    <p:sldId id="266" r:id="rId9"/>
    <p:sldId id="267" r:id="rId10"/>
    <p:sldId id="269" r:id="rId11"/>
    <p:sldId id="260" r:id="rId12"/>
    <p:sldId id="271" r:id="rId13"/>
    <p:sldId id="270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home\home01\lucie.bolton\Climate%20Strategy\Research\Rother%20DC\Emissions\2021%20District%20Data\2021%20Emissions%20Full%20Dataset%20with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2005</a:t>
            </a:r>
            <a:r>
              <a:rPr lang="en-GB" baseline="0"/>
              <a:t> - 2021 District-wide GHG Emissions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1"/>
          <c:order val="1"/>
          <c:tx>
            <c:strRef>
              <c:f>'Area graph'!$C$1</c:f>
              <c:strCache>
                <c:ptCount val="1"/>
                <c:pt idx="0">
                  <c:v>Commercial </c:v>
                </c:pt>
              </c:strCache>
            </c:strRef>
          </c:tx>
          <c:spPr>
            <a:solidFill>
              <a:srgbClr val="009579"/>
            </a:solidFill>
            <a:ln>
              <a:solidFill>
                <a:srgbClr val="009579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graph'!$C$2:$C$18</c:f>
              <c:numCache>
                <c:formatCode>#,##0.0</c:formatCode>
                <c:ptCount val="17"/>
                <c:pt idx="0">
                  <c:v>62.110837803410554</c:v>
                </c:pt>
                <c:pt idx="1">
                  <c:v>65.083509294160109</c:v>
                </c:pt>
                <c:pt idx="2">
                  <c:v>64.897593566364705</c:v>
                </c:pt>
                <c:pt idx="3">
                  <c:v>60.286656386109044</c:v>
                </c:pt>
                <c:pt idx="4">
                  <c:v>51.423300031481027</c:v>
                </c:pt>
                <c:pt idx="5">
                  <c:v>54.889975075085985</c:v>
                </c:pt>
                <c:pt idx="6">
                  <c:v>50.760933279570907</c:v>
                </c:pt>
                <c:pt idx="7">
                  <c:v>52.106733600774255</c:v>
                </c:pt>
                <c:pt idx="8">
                  <c:v>49.960654239772197</c:v>
                </c:pt>
                <c:pt idx="9">
                  <c:v>44.382855529064202</c:v>
                </c:pt>
                <c:pt idx="10">
                  <c:v>39.735085863029092</c:v>
                </c:pt>
                <c:pt idx="11">
                  <c:v>35.791327133728721</c:v>
                </c:pt>
                <c:pt idx="12">
                  <c:v>28.97454451319193</c:v>
                </c:pt>
                <c:pt idx="13">
                  <c:v>18.09868754525337</c:v>
                </c:pt>
                <c:pt idx="14">
                  <c:v>14.316320228914607</c:v>
                </c:pt>
                <c:pt idx="15">
                  <c:v>12.506734396804752</c:v>
                </c:pt>
                <c:pt idx="16">
                  <c:v>16.020773245748213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1-4D0F-B922-D898A347E5F3}"/>
            </c:ext>
          </c:extLst>
        </c:ser>
        <c:ser>
          <c:idx val="2"/>
          <c:order val="2"/>
          <c:tx>
            <c:strRef>
              <c:f>'Area graph'!$D$1</c:f>
              <c:strCache>
                <c:ptCount val="1"/>
                <c:pt idx="0">
                  <c:v>Public Sector </c:v>
                </c:pt>
              </c:strCache>
            </c:strRef>
          </c:tx>
          <c:spPr>
            <a:solidFill>
              <a:srgbClr val="59611D"/>
            </a:solidFill>
            <a:ln>
              <a:solidFill>
                <a:srgbClr val="59611D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graph'!$D$2:$D$18</c:f>
              <c:numCache>
                <c:formatCode>#,##0.0</c:formatCode>
                <c:ptCount val="17"/>
                <c:pt idx="0">
                  <c:v>18.64011820998973</c:v>
                </c:pt>
                <c:pt idx="1">
                  <c:v>18.83918866802842</c:v>
                </c:pt>
                <c:pt idx="2">
                  <c:v>18.360125199993146</c:v>
                </c:pt>
                <c:pt idx="3">
                  <c:v>16.189601701107076</c:v>
                </c:pt>
                <c:pt idx="4">
                  <c:v>13.852600244021771</c:v>
                </c:pt>
                <c:pt idx="5">
                  <c:v>15.397300876457868</c:v>
                </c:pt>
                <c:pt idx="6">
                  <c:v>13.978986709545914</c:v>
                </c:pt>
                <c:pt idx="7">
                  <c:v>14.098841542012703</c:v>
                </c:pt>
                <c:pt idx="8">
                  <c:v>14.182224310896117</c:v>
                </c:pt>
                <c:pt idx="9">
                  <c:v>12.920204213963562</c:v>
                </c:pt>
                <c:pt idx="10">
                  <c:v>11.277447025751126</c:v>
                </c:pt>
                <c:pt idx="11">
                  <c:v>10.748702204850289</c:v>
                </c:pt>
                <c:pt idx="12">
                  <c:v>10.54431219779682</c:v>
                </c:pt>
                <c:pt idx="13">
                  <c:v>11.557476854705094</c:v>
                </c:pt>
                <c:pt idx="14">
                  <c:v>9.1991511533785797</c:v>
                </c:pt>
                <c:pt idx="15">
                  <c:v>9.4248712692872445</c:v>
                </c:pt>
                <c:pt idx="16">
                  <c:v>13.729390824917319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51-4D0F-B922-D898A347E5F3}"/>
            </c:ext>
          </c:extLst>
        </c:ser>
        <c:ser>
          <c:idx val="7"/>
          <c:order val="3"/>
          <c:tx>
            <c:strRef>
              <c:f>'Area graph'!$I$1</c:f>
              <c:strCache>
                <c:ptCount val="1"/>
                <c:pt idx="0">
                  <c:v>Waste Management </c:v>
                </c:pt>
              </c:strCache>
            </c:strRef>
          </c:tx>
          <c:spPr>
            <a:solidFill>
              <a:srgbClr val="003B71"/>
            </a:solidFill>
            <a:ln>
              <a:solidFill>
                <a:srgbClr val="003B71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graph'!$I$2:$I$18</c:f>
              <c:numCache>
                <c:formatCode>#,##0.0</c:formatCode>
                <c:ptCount val="17"/>
                <c:pt idx="0">
                  <c:v>66.539604081939387</c:v>
                </c:pt>
                <c:pt idx="1">
                  <c:v>59.660170196475818</c:v>
                </c:pt>
                <c:pt idx="2">
                  <c:v>70.245030053586675</c:v>
                </c:pt>
                <c:pt idx="3">
                  <c:v>54.935980473396015</c:v>
                </c:pt>
                <c:pt idx="4">
                  <c:v>14.100832000936027</c:v>
                </c:pt>
                <c:pt idx="5">
                  <c:v>10.640615223841095</c:v>
                </c:pt>
                <c:pt idx="6">
                  <c:v>16.051112084848121</c:v>
                </c:pt>
                <c:pt idx="7">
                  <c:v>10.178312105042096</c:v>
                </c:pt>
                <c:pt idx="8">
                  <c:v>14.816021590014062</c:v>
                </c:pt>
                <c:pt idx="9">
                  <c:v>10.671986452070332</c:v>
                </c:pt>
                <c:pt idx="10">
                  <c:v>11.349599055286772</c:v>
                </c:pt>
                <c:pt idx="11">
                  <c:v>5.991232169817807</c:v>
                </c:pt>
                <c:pt idx="12">
                  <c:v>6.8200109477877309</c:v>
                </c:pt>
                <c:pt idx="13">
                  <c:v>7.8171886588208475</c:v>
                </c:pt>
                <c:pt idx="14">
                  <c:v>7.5412332058596174</c:v>
                </c:pt>
                <c:pt idx="15">
                  <c:v>4.1994546679895741</c:v>
                </c:pt>
                <c:pt idx="16">
                  <c:v>4.0000447213805144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51-4D0F-B922-D898A347E5F3}"/>
            </c:ext>
          </c:extLst>
        </c:ser>
        <c:ser>
          <c:idx val="6"/>
          <c:order val="4"/>
          <c:tx>
            <c:strRef>
              <c:f>'Area graph'!$H$1</c:f>
              <c:strCache>
                <c:ptCount val="1"/>
                <c:pt idx="0">
                  <c:v>Agriculture </c:v>
                </c:pt>
              </c:strCache>
            </c:strRef>
          </c:tx>
          <c:spPr>
            <a:solidFill>
              <a:srgbClr val="6A3F24"/>
            </a:solidFill>
            <a:ln>
              <a:solidFill>
                <a:srgbClr val="6A3F24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graph'!$H$2:$H$18</c:f>
              <c:numCache>
                <c:formatCode>#,##0.0</c:formatCode>
                <c:ptCount val="17"/>
                <c:pt idx="0">
                  <c:v>90.370140617215682</c:v>
                </c:pt>
                <c:pt idx="1">
                  <c:v>91.305092330850741</c:v>
                </c:pt>
                <c:pt idx="2">
                  <c:v>87.453665826290091</c:v>
                </c:pt>
                <c:pt idx="3">
                  <c:v>90.650108556750752</c:v>
                </c:pt>
                <c:pt idx="4">
                  <c:v>85.189844988399187</c:v>
                </c:pt>
                <c:pt idx="5">
                  <c:v>84.169772049378665</c:v>
                </c:pt>
                <c:pt idx="6">
                  <c:v>81.879784788913156</c:v>
                </c:pt>
                <c:pt idx="7">
                  <c:v>83.270542634712456</c:v>
                </c:pt>
                <c:pt idx="8">
                  <c:v>80.259438104873809</c:v>
                </c:pt>
                <c:pt idx="9">
                  <c:v>81.966855925166101</c:v>
                </c:pt>
                <c:pt idx="10">
                  <c:v>81.384261516197455</c:v>
                </c:pt>
                <c:pt idx="11">
                  <c:v>78.385664693046408</c:v>
                </c:pt>
                <c:pt idx="12">
                  <c:v>79.265671040822298</c:v>
                </c:pt>
                <c:pt idx="13">
                  <c:v>78.332982759913222</c:v>
                </c:pt>
                <c:pt idx="14">
                  <c:v>76.387335590105408</c:v>
                </c:pt>
                <c:pt idx="15">
                  <c:v>72.561761014849765</c:v>
                </c:pt>
                <c:pt idx="16">
                  <c:v>72.365581386337567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51-4D0F-B922-D898A347E5F3}"/>
            </c:ext>
          </c:extLst>
        </c:ser>
        <c:ser>
          <c:idx val="4"/>
          <c:order val="5"/>
          <c:tx>
            <c:strRef>
              <c:f>'Area graph'!$F$1</c:f>
              <c:strCache>
                <c:ptCount val="1"/>
                <c:pt idx="0">
                  <c:v>Transport </c:v>
                </c:pt>
              </c:strCache>
            </c:strRef>
          </c:tx>
          <c:spPr>
            <a:solidFill>
              <a:srgbClr val="5B89B4"/>
            </a:solidFill>
            <a:ln>
              <a:solidFill>
                <a:srgbClr val="5B89B4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graph'!$F$2:$F$18</c:f>
              <c:numCache>
                <c:formatCode>#,##0.0</c:formatCode>
                <c:ptCount val="17"/>
                <c:pt idx="0">
                  <c:v>205.45949635816999</c:v>
                </c:pt>
                <c:pt idx="1">
                  <c:v>201.45217443680014</c:v>
                </c:pt>
                <c:pt idx="2">
                  <c:v>205.62008861323315</c:v>
                </c:pt>
                <c:pt idx="3">
                  <c:v>199.22655160151052</c:v>
                </c:pt>
                <c:pt idx="4">
                  <c:v>192.12760418364303</c:v>
                </c:pt>
                <c:pt idx="5">
                  <c:v>189.01884752064962</c:v>
                </c:pt>
                <c:pt idx="6">
                  <c:v>184.51478388280742</c:v>
                </c:pt>
                <c:pt idx="7">
                  <c:v>180.8667376605562</c:v>
                </c:pt>
                <c:pt idx="8">
                  <c:v>179.74241837950004</c:v>
                </c:pt>
                <c:pt idx="9">
                  <c:v>183.33891432231201</c:v>
                </c:pt>
                <c:pt idx="10">
                  <c:v>188.17067322270168</c:v>
                </c:pt>
                <c:pt idx="11">
                  <c:v>195.94270176760617</c:v>
                </c:pt>
                <c:pt idx="12">
                  <c:v>188.18708408796817</c:v>
                </c:pt>
                <c:pt idx="13">
                  <c:v>188.78635695107567</c:v>
                </c:pt>
                <c:pt idx="14">
                  <c:v>188.08973542166896</c:v>
                </c:pt>
                <c:pt idx="15">
                  <c:v>154.29928491550604</c:v>
                </c:pt>
                <c:pt idx="16">
                  <c:v>165.99087794472382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51-4D0F-B922-D898A347E5F3}"/>
            </c:ext>
          </c:extLst>
        </c:ser>
        <c:ser>
          <c:idx val="3"/>
          <c:order val="6"/>
          <c:tx>
            <c:strRef>
              <c:f>'Area graph'!$E$1</c:f>
              <c:strCache>
                <c:ptCount val="1"/>
                <c:pt idx="0">
                  <c:v>Domestic </c:v>
                </c:pt>
              </c:strCache>
            </c:strRef>
          </c:tx>
          <c:spPr>
            <a:solidFill>
              <a:srgbClr val="E0CC00"/>
            </a:solidFill>
            <a:ln>
              <a:solidFill>
                <a:srgbClr val="E0CC00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graph'!$E$2:$E$18</c:f>
              <c:numCache>
                <c:formatCode>#,##0.0</c:formatCode>
                <c:ptCount val="17"/>
                <c:pt idx="0">
                  <c:v>264.82889953064745</c:v>
                </c:pt>
                <c:pt idx="1">
                  <c:v>265.51202878351012</c:v>
                </c:pt>
                <c:pt idx="2">
                  <c:v>257.06628884252592</c:v>
                </c:pt>
                <c:pt idx="3">
                  <c:v>257.24935586461299</c:v>
                </c:pt>
                <c:pt idx="4">
                  <c:v>236.30154402610441</c:v>
                </c:pt>
                <c:pt idx="5">
                  <c:v>256.20258804365312</c:v>
                </c:pt>
                <c:pt idx="6">
                  <c:v>222.67406156003159</c:v>
                </c:pt>
                <c:pt idx="7">
                  <c:v>238.40400297429949</c:v>
                </c:pt>
                <c:pt idx="8">
                  <c:v>230.50071448482672</c:v>
                </c:pt>
                <c:pt idx="9">
                  <c:v>197.30699714961366</c:v>
                </c:pt>
                <c:pt idx="10">
                  <c:v>190.74281985234694</c:v>
                </c:pt>
                <c:pt idx="11">
                  <c:v>178.57048937451913</c:v>
                </c:pt>
                <c:pt idx="12">
                  <c:v>169.32218531527391</c:v>
                </c:pt>
                <c:pt idx="13">
                  <c:v>165.87194910821569</c:v>
                </c:pt>
                <c:pt idx="14">
                  <c:v>158.30261893884165</c:v>
                </c:pt>
                <c:pt idx="15">
                  <c:v>156.35441578688335</c:v>
                </c:pt>
                <c:pt idx="16">
                  <c:v>159.72953267447062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51-4D0F-B922-D898A347E5F3}"/>
            </c:ext>
          </c:extLst>
        </c:ser>
        <c:ser>
          <c:idx val="0"/>
          <c:order val="7"/>
          <c:tx>
            <c:strRef>
              <c:f>'Area graph'!$B$1</c:f>
              <c:strCache>
                <c:ptCount val="1"/>
                <c:pt idx="0">
                  <c:v>Industry </c:v>
                </c:pt>
              </c:strCache>
            </c:strRef>
          </c:tx>
          <c:spPr>
            <a:solidFill>
              <a:srgbClr val="789903"/>
            </a:solidFill>
            <a:ln>
              <a:solidFill>
                <a:srgbClr val="789903"/>
              </a:solidFill>
            </a:ln>
            <a:effectLst/>
          </c:spP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graph'!$B$2:$B$18</c:f>
              <c:numCache>
                <c:formatCode>#,##0.0</c:formatCode>
                <c:ptCount val="17"/>
                <c:pt idx="0">
                  <c:v>100.61596258658416</c:v>
                </c:pt>
                <c:pt idx="1">
                  <c:v>103.73958139662939</c:v>
                </c:pt>
                <c:pt idx="2">
                  <c:v>97.96079926047598</c:v>
                </c:pt>
                <c:pt idx="3">
                  <c:v>88.513851312894175</c:v>
                </c:pt>
                <c:pt idx="4">
                  <c:v>79.284489611053601</c:v>
                </c:pt>
                <c:pt idx="5">
                  <c:v>90.854008554353783</c:v>
                </c:pt>
                <c:pt idx="6">
                  <c:v>80.233932622264859</c:v>
                </c:pt>
                <c:pt idx="7">
                  <c:v>83.035007709175801</c:v>
                </c:pt>
                <c:pt idx="8">
                  <c:v>86.416609159638426</c:v>
                </c:pt>
                <c:pt idx="9">
                  <c:v>80.508306848284747</c:v>
                </c:pt>
                <c:pt idx="10">
                  <c:v>76.555117830531003</c:v>
                </c:pt>
                <c:pt idx="11">
                  <c:v>85.466204491600877</c:v>
                </c:pt>
                <c:pt idx="12">
                  <c:v>86.896538436824756</c:v>
                </c:pt>
                <c:pt idx="13">
                  <c:v>95.66809389824536</c:v>
                </c:pt>
                <c:pt idx="14">
                  <c:v>80.391123006953734</c:v>
                </c:pt>
                <c:pt idx="15">
                  <c:v>75.439548128433771</c:v>
                </c:pt>
                <c:pt idx="16">
                  <c:v>122.76589037347119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51-4D0F-B922-D898A347E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817887"/>
        <c:axId val="1560055087"/>
      </c:areaChart>
      <c:lineChart>
        <c:grouping val="standard"/>
        <c:varyColors val="0"/>
        <c:ser>
          <c:idx val="5"/>
          <c:order val="0"/>
          <c:tx>
            <c:strRef>
              <c:f>'Area graph'!$G$1</c:f>
              <c:strCache>
                <c:ptCount val="1"/>
                <c:pt idx="0">
                  <c:v>LULUCF Net Emissions</c:v>
                </c:pt>
              </c:strCache>
            </c:strRef>
          </c:tx>
          <c:spPr>
            <a:ln w="28575" cap="rnd">
              <a:solidFill>
                <a:srgbClr val="944F0F"/>
              </a:solidFill>
              <a:round/>
            </a:ln>
            <a:effectLst/>
          </c:spPr>
          <c:marker>
            <c:symbol val="none"/>
          </c:marker>
          <c:cat>
            <c:numRef>
              <c:f>'Area graph'!$A$2:$A$18</c:f>
              <c:numCache>
                <c:formatCode>0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'Area graph'!$G$2:$G$18</c:f>
              <c:numCache>
                <c:formatCode>#,##0.0</c:formatCode>
                <c:ptCount val="17"/>
                <c:pt idx="0">
                  <c:v>-73.929863146628094</c:v>
                </c:pt>
                <c:pt idx="1">
                  <c:v>-75.529877427062075</c:v>
                </c:pt>
                <c:pt idx="2">
                  <c:v>-76.639865857030841</c:v>
                </c:pt>
                <c:pt idx="3">
                  <c:v>-78.661859685182137</c:v>
                </c:pt>
                <c:pt idx="4">
                  <c:v>-79.135947698932199</c:v>
                </c:pt>
                <c:pt idx="5">
                  <c:v>-79.087545419676317</c:v>
                </c:pt>
                <c:pt idx="6">
                  <c:v>-80.126300183358069</c:v>
                </c:pt>
                <c:pt idx="7">
                  <c:v>-78.547986113716433</c:v>
                </c:pt>
                <c:pt idx="8">
                  <c:v>-80.767142850101223</c:v>
                </c:pt>
                <c:pt idx="9">
                  <c:v>-79.837071833633161</c:v>
                </c:pt>
                <c:pt idx="10">
                  <c:v>-81.213076982990117</c:v>
                </c:pt>
                <c:pt idx="11">
                  <c:v>-78.505249919138549</c:v>
                </c:pt>
                <c:pt idx="12">
                  <c:v>-80.752462789669735</c:v>
                </c:pt>
                <c:pt idx="13">
                  <c:v>-80.211116277834634</c:v>
                </c:pt>
                <c:pt idx="14">
                  <c:v>-80.773262430782978</c:v>
                </c:pt>
                <c:pt idx="15">
                  <c:v>-82.161835958709943</c:v>
                </c:pt>
                <c:pt idx="16">
                  <c:v>-81.957721462985717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D51-4D0F-B922-D898A347E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817887"/>
        <c:axId val="1560055087"/>
      </c:lineChart>
      <c:catAx>
        <c:axId val="10958178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055087"/>
        <c:crosses val="autoZero"/>
        <c:auto val="1"/>
        <c:lblAlgn val="ctr"/>
        <c:lblOffset val="100"/>
        <c:noMultiLvlLbl val="0"/>
      </c:catAx>
      <c:valAx>
        <c:axId val="1560055087"/>
        <c:scaling>
          <c:orientation val="minMax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GHG</a:t>
                </a:r>
                <a:r>
                  <a:rPr lang="en-GB" baseline="0"/>
                  <a:t> Emissions ktCO2e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8178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CB2E-42E2-4AA2-5352-3974DA1B9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5B966-4A18-15FD-6653-0CEEE3E9E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B05CE-D71C-4990-636D-6BF54A69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637B1-9888-2D4E-3110-4D98DD5D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030E3-B8D8-79A3-106D-2D6B53C5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1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DDA3-9BE3-48A6-E651-9DB1A62D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F73CB-C502-2691-56DA-5DE2951B7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462AE-E4EC-2A86-D7EE-A95828B3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0EA7E-91A4-A4CC-640C-3D8126C3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00504-1C04-8AEE-7865-85AD665C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14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372A6-DAEF-A6DC-4105-07C34F94A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20DDA-121E-1832-787C-8F6ED585D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753A9-6704-19EE-E280-370D566E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C8D5D-ACCA-1CF7-5C5F-C4A7F287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A118-8BBB-9F7F-CB54-75B8F101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9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34B3-6D04-818E-32E7-F26E04B7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AC8AA-DD47-957C-A6B1-DF44B8C81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16637-2AE5-DF51-681A-26CBAA47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148F-FAF6-ADBC-20C7-F7D10B8B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4BF66-FCC6-4A1D-1CF6-0A00BD2FF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4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E4A4-C904-B6DA-9592-B06F1941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1A1E4-7501-0B7B-666E-29F863E84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4C4CB-62C6-B79E-CDE9-29368C4F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CF77C-23F9-5505-D49B-89488BA4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FC1E6-C225-4540-AEB2-CECF6D17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1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47DA-DC2B-564A-23FD-9BC1E532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FAE4-63EC-A2BA-F0E6-0455434FC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A21ED-34DC-66D6-8831-FD41131D1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43159-20CA-7FD3-2F37-2A5E26B9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5C5EC-EF60-2D07-D871-D4F0BA2C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F0CD-593B-FD78-C88C-2B678EBF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36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6BE-5ACA-F80E-9703-459041D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DC4F1-D8E8-C1A4-D577-94B676A7B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3444-BC14-C12D-B665-9C507CC53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F6950-2332-A14F-B6DF-7CAD83D25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6E1BA-904E-3628-69DA-FEE004BEE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D29F72-6E59-3F1B-6574-FDE5E147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FFEC5-8227-0327-F2D9-72F158F1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0C0D7-D0AA-904A-688E-82D82EB2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30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5EF2-4671-7C23-3E9E-67B5F530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2869B-ECEA-6356-8FED-37314266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B48BB-AE3C-77D3-199E-26DF6481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D13B2-8637-0B29-15B2-9AB01CA9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99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576C1-837F-EF41-D3E2-B71416B1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26DF9-6A64-867C-AEE8-AEAEB0E5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72EAE-954C-BEF9-AB80-71F339FD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0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CB0A-586C-4B64-8F2A-E069919D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EBC00-B35D-B720-7756-281A436C7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E5F402-83EB-0044-DB3A-06CF430E5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A49EB-32A5-FB77-CCF9-27EF24FC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FBE2-8CF7-30F9-0AEC-55A4CE29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B1682-98CD-7D17-4527-EC24D421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2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9E8F-5730-AB4A-A070-EEE1D932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9B5740-78F6-88A3-43CC-8A6FB6ED7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2473C-1829-2B92-DAD7-77B8C250C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34049-861C-54AD-998B-49DEB1B4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D05AF-E8E2-CDDE-6C53-FAA8C0FD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757FE-252A-9B37-7DA4-2F21B645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0DEC6-EADF-C1B6-20C7-79E2B959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24A64-CC4C-9C28-D1ED-AB2DCE99F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01578-5782-768E-A5C2-9E932A95B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3B533-3E2E-4E2B-AF20-26A7E6D33E89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57164-FF90-00A8-9159-560E28EAE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6D8CE-BD8D-10B3-E22F-C1C753A95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38472-E265-4947-B447-499E01CDA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9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C54F-385D-AEBD-90FB-D673C10B8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692" y="859692"/>
            <a:ext cx="11501951" cy="2569308"/>
          </a:xfrm>
        </p:spPr>
        <p:txBody>
          <a:bodyPr/>
          <a:lstStyle/>
          <a:p>
            <a:r>
              <a:rPr lang="en-GB" b="1" dirty="0">
                <a:latin typeface="Gill Sans Nova" panose="020B0602020104020203" pitchFamily="34" charset="0"/>
              </a:rPr>
              <a:t>Climate and Ecological Emergency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E723D9-58D6-0F58-FDFA-90A76FCAA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93" y="3579445"/>
            <a:ext cx="11501950" cy="2569307"/>
          </a:xfrm>
        </p:spPr>
        <p:txBody>
          <a:bodyPr/>
          <a:lstStyle/>
          <a:p>
            <a:r>
              <a:rPr lang="en-GB" dirty="0">
                <a:latin typeface="Gill Sans Nova" panose="020B0602020104020203" pitchFamily="34" charset="0"/>
              </a:rPr>
              <a:t>Dr Lucie Bolton</a:t>
            </a:r>
          </a:p>
          <a:p>
            <a:r>
              <a:rPr lang="en-GB" dirty="0">
                <a:latin typeface="Gill Sans Nova" panose="020B0602020104020203" pitchFamily="34" charset="0"/>
              </a:rPr>
              <a:t>Environment Strategy Officer, Rother District Council</a:t>
            </a:r>
          </a:p>
        </p:txBody>
      </p:sp>
    </p:spTree>
    <p:extLst>
      <p:ext uri="{BB962C8B-B14F-4D97-AF65-F5344CB8AC3E}">
        <p14:creationId xmlns:p14="http://schemas.microsoft.com/office/powerpoint/2010/main" val="138798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F8C9-1D9C-75C3-F335-F95748F8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Brede’s Carbon Footprint - Consumption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5730E3-42B8-BE0E-5EEF-2C93662E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633538"/>
            <a:ext cx="70866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9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F8C9-1D9C-75C3-F335-F95748F8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Brede’s Carbon Footprint - Territorial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1EC74-F1B7-9FAD-5CAF-AFA9B908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069" y="1423448"/>
            <a:ext cx="5937862" cy="52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F8C9-1D9C-75C3-F335-F95748F8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Town and Parish Council Climate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F964D-2E79-654A-B113-A02847EE0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0222" cy="43513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  <a:latin typeface="+mn-lt"/>
              </a:rPr>
              <a:t>Climate Action examples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Develop and promote green transport plans, including safe routes to school, car clubs, EV charging points, cycling etc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Home energy efficiency education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Community food growing schemes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Community composting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Repair hubs and library of things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Reusable nappy library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Food waste reduction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Climate education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Parish litter reduction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Plastic and packaging reduction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2200" dirty="0"/>
              <a:t>Manage green spaces for wildlife </a:t>
            </a:r>
            <a:endParaRPr lang="en-GB" sz="2200" b="0" dirty="0">
              <a:solidFill>
                <a:schemeClr val="tx1"/>
              </a:solidFill>
              <a:latin typeface="+mn-lt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8DA58-91B7-9A9E-5A4B-E4DC77478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9" r="25417"/>
          <a:stretch/>
        </p:blipFill>
        <p:spPr>
          <a:xfrm>
            <a:off x="7622816" y="1929149"/>
            <a:ext cx="3388299" cy="41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3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F8C9-1D9C-75C3-F335-F95748F8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RDC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F964D-2E79-654A-B113-A02847EE0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Corporate Plan – Climate Emergency </a:t>
            </a:r>
          </a:p>
          <a:p>
            <a:pPr lvl="1"/>
            <a:r>
              <a:rPr lang="en-GB" sz="2000" dirty="0"/>
              <a:t>Incentivise Parish and Town Councils to declare Climate Emergencies </a:t>
            </a:r>
          </a:p>
          <a:p>
            <a:endParaRPr lang="en-GB" sz="2400" dirty="0"/>
          </a:p>
          <a:p>
            <a:r>
              <a:rPr lang="en-GB" sz="2400" dirty="0"/>
              <a:t>Staff support – PC’s Organisational Carbon Footprint using the LGA tool</a:t>
            </a:r>
          </a:p>
          <a:p>
            <a:r>
              <a:rPr lang="en-GB" sz="2400" dirty="0"/>
              <a:t>Funding – RDC funding and external </a:t>
            </a:r>
          </a:p>
          <a:p>
            <a:r>
              <a:rPr lang="en-GB" sz="2400" dirty="0"/>
              <a:t>Carbon Literacy Training – Parish, Town and Community Council Toolkit </a:t>
            </a:r>
          </a:p>
          <a:p>
            <a:r>
              <a:rPr lang="en-GB" sz="2400" dirty="0"/>
              <a:t>Rother Climate Action – Forum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370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DE03-B453-336A-2907-953E31A4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Contents</a:t>
            </a:r>
            <a:r>
              <a:rPr lang="en-GB" sz="3600" b="1" dirty="0">
                <a:latin typeface="Gill Sans Nova" panose="020B0602020104020203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183-A3AE-DC5D-8D01-EF4BDF00C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 </a:t>
            </a:r>
          </a:p>
          <a:p>
            <a:r>
              <a:rPr lang="en-GB" dirty="0"/>
              <a:t>District Emissions </a:t>
            </a:r>
          </a:p>
          <a:p>
            <a:r>
              <a:rPr lang="en-GB" dirty="0"/>
              <a:t>Role of Local Authorities</a:t>
            </a:r>
          </a:p>
          <a:p>
            <a:r>
              <a:rPr lang="en-GB" dirty="0"/>
              <a:t>RDC Climate Action</a:t>
            </a:r>
          </a:p>
          <a:p>
            <a:r>
              <a:rPr lang="en-GB" dirty="0"/>
              <a:t>Town and Parish Council Climate Action</a:t>
            </a:r>
          </a:p>
          <a:p>
            <a:r>
              <a:rPr lang="en-GB" dirty="0"/>
              <a:t>RDC Support </a:t>
            </a:r>
          </a:p>
          <a:p>
            <a:endParaRPr lang="en-GB" dirty="0"/>
          </a:p>
        </p:txBody>
      </p:sp>
      <p:pic>
        <p:nvPicPr>
          <p:cNvPr id="5" name="Picture 4" descr="A logo for roth climate action&#10;&#10;Description automatically generated">
            <a:extLst>
              <a:ext uri="{FF2B5EF4-FFF2-40B4-BE49-F238E27FC236}">
                <a16:creationId xmlns:a16="http://schemas.microsoft.com/office/drawing/2014/main" id="{B59B3FD1-2EC3-7A2F-3121-DB1FE0775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78" y="2252923"/>
            <a:ext cx="4633105" cy="23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483-DC8F-7FA3-6380-53E66888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>
                <a:latin typeface="Gill Sans Nova" panose="020B0602020104020203" pitchFamily="34" charset="0"/>
              </a:rPr>
              <a:t>Rother District Emissions </a:t>
            </a:r>
            <a:endParaRPr lang="en-GB" sz="3600" dirty="0">
              <a:latin typeface="Gill Sans Nova" panose="020B06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C242D-FA97-3B53-5D62-1B0EF1B450CD}"/>
              </a:ext>
            </a:extLst>
          </p:cNvPr>
          <p:cNvSpPr txBox="1"/>
          <p:nvPr/>
        </p:nvSpPr>
        <p:spPr>
          <a:xfrm>
            <a:off x="234046" y="6092555"/>
            <a:ext cx="3689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0" dirty="0">
                <a:solidFill>
                  <a:schemeClr val="tx1"/>
                </a:solidFill>
              </a:rPr>
              <a:t>Rother District 2020: 479.9 ktCO2e (100%)</a:t>
            </a:r>
          </a:p>
          <a:p>
            <a:r>
              <a:rPr lang="en-GB" sz="1050" b="0" dirty="0">
                <a:solidFill>
                  <a:schemeClr val="tx1"/>
                </a:solidFill>
              </a:rPr>
              <a:t>RDC 22/23: 118 tCO2e (0.02%)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745976-42BA-5F03-80EB-4A178BD46B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970853"/>
              </p:ext>
            </p:extLst>
          </p:nvPr>
        </p:nvGraphicFramePr>
        <p:xfrm>
          <a:off x="1731389" y="1459507"/>
          <a:ext cx="8729221" cy="4864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047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483-DC8F-7FA3-6380-53E66888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Rother District Emissions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A2CDCC-D5A9-7D30-5648-BFA9733D8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837" y="1478304"/>
            <a:ext cx="8070325" cy="50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483-DC8F-7FA3-6380-53E66888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The Role of Local Authorities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339B88-E225-22FB-BFE1-3420E02B4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473137" y="1413898"/>
            <a:ext cx="7245725" cy="482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59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483-DC8F-7FA3-6380-53E66888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RDC Climate Emergency Declaration - 2019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4B6E22-E2DB-0D25-87FA-9238DA8049B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i="1" dirty="0"/>
              <a:t>‘Pledge to do what is within our powers, to make Rother District carbon neutral by 2030, taking into account both production and consumption emissions’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/>
              <a:t>Environment Strategy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07EF1-DF51-567D-B0D0-75A7143A2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0" y="3172044"/>
            <a:ext cx="7552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483-DC8F-7FA3-6380-53E66888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Climate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DF715-A520-51D4-8307-AFD3635B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00A2C5-F539-0B20-19A9-2C4C6AEB5690}"/>
              </a:ext>
            </a:extLst>
          </p:cNvPr>
          <p:cNvGrpSpPr/>
          <p:nvPr/>
        </p:nvGrpSpPr>
        <p:grpSpPr>
          <a:xfrm>
            <a:off x="1500375" y="1690688"/>
            <a:ext cx="3821721" cy="1477956"/>
            <a:chOff x="1038982" y="1755238"/>
            <a:chExt cx="3821721" cy="14779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019702-217C-DB4C-9500-D24002BB9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02" t="12061" r="3102" b="6260"/>
            <a:stretch/>
          </p:blipFill>
          <p:spPr>
            <a:xfrm>
              <a:off x="1038982" y="1755238"/>
              <a:ext cx="1472707" cy="14779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776BEF-6275-A97C-E87D-536B9351DDC8}"/>
                </a:ext>
              </a:extLst>
            </p:cNvPr>
            <p:cNvSpPr txBox="1"/>
            <p:nvPr/>
          </p:nvSpPr>
          <p:spPr>
            <a:xfrm>
              <a:off x="2537054" y="2171050"/>
              <a:ext cx="23236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rgbClr val="944E10"/>
                  </a:solidFill>
                  <a:latin typeface="Gill Sans Nova" panose="020B0602020104020203" pitchFamily="34" charset="0"/>
                </a:rPr>
                <a:t>BUILDINGS AND </a:t>
              </a:r>
            </a:p>
            <a:p>
              <a:pPr algn="ctr"/>
              <a:r>
                <a:rPr lang="en-GB">
                  <a:solidFill>
                    <a:srgbClr val="944E10"/>
                  </a:solidFill>
                  <a:latin typeface="Gill Sans Nova" panose="020B0602020104020203" pitchFamily="34" charset="0"/>
                </a:rPr>
                <a:t>ENERGY EFFICIENCY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6427E7-7A92-A065-EBCB-04B034020D43}"/>
              </a:ext>
            </a:extLst>
          </p:cNvPr>
          <p:cNvGrpSpPr/>
          <p:nvPr/>
        </p:nvGrpSpPr>
        <p:grpSpPr>
          <a:xfrm>
            <a:off x="1500375" y="3233194"/>
            <a:ext cx="2979697" cy="1512425"/>
            <a:chOff x="1038981" y="3297744"/>
            <a:chExt cx="2979697" cy="15124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0FDC9D-ABA5-FE17-44B7-A8FEE0B53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2" t="875" r="6461" b="2707"/>
            <a:stretch/>
          </p:blipFill>
          <p:spPr>
            <a:xfrm>
              <a:off x="1038981" y="3297744"/>
              <a:ext cx="1472708" cy="15124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8029BA-99EA-C706-4F35-5AB650575DD3}"/>
                </a:ext>
              </a:extLst>
            </p:cNvPr>
            <p:cNvSpPr txBox="1"/>
            <p:nvPr/>
          </p:nvSpPr>
          <p:spPr>
            <a:xfrm>
              <a:off x="2537054" y="3865018"/>
              <a:ext cx="1481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003B71"/>
                  </a:solidFill>
                  <a:latin typeface="Gill Sans Nova" panose="020B0602020104020203" pitchFamily="34" charset="0"/>
                </a:rPr>
                <a:t>TRANSPORT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52BA86-5582-3012-9497-CA202FE69BEC}"/>
              </a:ext>
            </a:extLst>
          </p:cNvPr>
          <p:cNvGrpSpPr/>
          <p:nvPr/>
        </p:nvGrpSpPr>
        <p:grpSpPr>
          <a:xfrm>
            <a:off x="1475009" y="4810169"/>
            <a:ext cx="4656604" cy="1484210"/>
            <a:chOff x="1013615" y="4874719"/>
            <a:chExt cx="4656604" cy="14842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65B132-6611-5B50-FEC7-70A0F42BE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86" t="1341" b="2308"/>
            <a:stretch/>
          </p:blipFill>
          <p:spPr>
            <a:xfrm>
              <a:off x="1013615" y="4874719"/>
              <a:ext cx="1523439" cy="14842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B57920-A4C3-48E9-4F38-20BCB51FF07E}"/>
                </a:ext>
              </a:extLst>
            </p:cNvPr>
            <p:cNvSpPr txBox="1"/>
            <p:nvPr/>
          </p:nvSpPr>
          <p:spPr>
            <a:xfrm>
              <a:off x="2537054" y="5307765"/>
              <a:ext cx="3133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rgbClr val="789904"/>
                  </a:solidFill>
                  <a:latin typeface="Gill Sans Nova" panose="020B0602020104020203" pitchFamily="34" charset="0"/>
                </a:rPr>
                <a:t>RESOURCE CONSUMPTION </a:t>
              </a:r>
            </a:p>
            <a:p>
              <a:pPr algn="ctr"/>
              <a:r>
                <a:rPr lang="en-GB">
                  <a:solidFill>
                    <a:srgbClr val="789904"/>
                  </a:solidFill>
                  <a:latin typeface="Gill Sans Nova" panose="020B0602020104020203" pitchFamily="34" charset="0"/>
                </a:rPr>
                <a:t>AND WASTE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1DA60-CD54-71AF-A6CB-C0F3E2673AD9}"/>
              </a:ext>
            </a:extLst>
          </p:cNvPr>
          <p:cNvGrpSpPr/>
          <p:nvPr/>
        </p:nvGrpSpPr>
        <p:grpSpPr>
          <a:xfrm>
            <a:off x="6732148" y="2296301"/>
            <a:ext cx="3640155" cy="1544942"/>
            <a:chOff x="7051243" y="2460723"/>
            <a:chExt cx="3640155" cy="15449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B9F069-9843-0F7E-78F2-5EC661A35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3" t="9682" r="3861" b="2537"/>
            <a:stretch/>
          </p:blipFill>
          <p:spPr>
            <a:xfrm>
              <a:off x="7051243" y="2460723"/>
              <a:ext cx="1635888" cy="15449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2048BF-94FB-2DA3-FC31-F370ACBFF595}"/>
                </a:ext>
              </a:extLst>
            </p:cNvPr>
            <p:cNvSpPr txBox="1"/>
            <p:nvPr/>
          </p:nvSpPr>
          <p:spPr>
            <a:xfrm>
              <a:off x="8687131" y="2974578"/>
              <a:ext cx="2004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rgbClr val="009579"/>
                  </a:solidFill>
                </a:rPr>
                <a:t>BIODIVERSITY AND </a:t>
              </a:r>
            </a:p>
            <a:p>
              <a:pPr algn="ctr"/>
              <a:r>
                <a:rPr lang="en-GB">
                  <a:solidFill>
                    <a:srgbClr val="009579"/>
                  </a:solidFill>
                </a:rPr>
                <a:t>LAND USE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E0C55A-CC72-19D4-70C1-9C0F0D039129}"/>
              </a:ext>
            </a:extLst>
          </p:cNvPr>
          <p:cNvGrpSpPr/>
          <p:nvPr/>
        </p:nvGrpSpPr>
        <p:grpSpPr>
          <a:xfrm>
            <a:off x="6936757" y="3939861"/>
            <a:ext cx="3742829" cy="1512425"/>
            <a:chOff x="7163692" y="4118506"/>
            <a:chExt cx="3742829" cy="15124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854ED9-F5F6-C039-7FA1-A0BB815B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58" t="3008" r="3614" b="3473"/>
            <a:stretch/>
          </p:blipFill>
          <p:spPr>
            <a:xfrm>
              <a:off x="7163692" y="4118506"/>
              <a:ext cx="1523439" cy="15124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CA493-B887-DE29-9861-9D6C1AD20538}"/>
                </a:ext>
              </a:extLst>
            </p:cNvPr>
            <p:cNvSpPr txBox="1"/>
            <p:nvPr/>
          </p:nvSpPr>
          <p:spPr>
            <a:xfrm>
              <a:off x="8687131" y="4690052"/>
              <a:ext cx="2219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E0CC00"/>
                  </a:solidFill>
                </a:rPr>
                <a:t>ENERGY 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50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6089-62A0-AEFD-F0AC-E9C83647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	  </a:t>
            </a:r>
            <a:r>
              <a:rPr lang="en-GB" b="1" dirty="0">
                <a:solidFill>
                  <a:srgbClr val="944E10"/>
                </a:solidFill>
                <a:latin typeface="Gill Sans Nova" panose="020B0602020104020203" pitchFamily="34" charset="0"/>
              </a:rPr>
              <a:t>Buildings and Energy Efficiency</a:t>
            </a:r>
          </a:p>
        </p:txBody>
      </p:sp>
      <p:pic>
        <p:nvPicPr>
          <p:cNvPr id="6" name="Picture 5" descr="A picture containing art, circle, symbol, amber&#10;&#10;Description automatically generated">
            <a:extLst>
              <a:ext uri="{FF2B5EF4-FFF2-40B4-BE49-F238E27FC236}">
                <a16:creationId xmlns:a16="http://schemas.microsoft.com/office/drawing/2014/main" id="{724937BC-B460-5529-BB6E-F1B3CBFDB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188824" cy="11888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DF3178-0368-5041-E620-903E1FC2F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Council’s direct emissions </a:t>
            </a:r>
          </a:p>
          <a:p>
            <a:pPr lvl="1"/>
            <a:r>
              <a:rPr lang="en-GB" dirty="0"/>
              <a:t>Operational buildings </a:t>
            </a:r>
          </a:p>
          <a:p>
            <a:pPr lvl="1"/>
            <a:r>
              <a:rPr lang="en-GB" dirty="0"/>
              <a:t>Town Hall </a:t>
            </a:r>
          </a:p>
          <a:p>
            <a:pPr lvl="1"/>
            <a:r>
              <a:rPr lang="en-GB" dirty="0"/>
              <a:t>Temporary Accommodation </a:t>
            </a:r>
          </a:p>
          <a:p>
            <a:endParaRPr lang="en-GB" dirty="0"/>
          </a:p>
          <a:p>
            <a:r>
              <a:rPr lang="en-GB" dirty="0"/>
              <a:t>District emissions </a:t>
            </a:r>
          </a:p>
          <a:p>
            <a:pPr lvl="1"/>
            <a:r>
              <a:rPr lang="en-GB" dirty="0"/>
              <a:t>Leased buildings</a:t>
            </a:r>
          </a:p>
          <a:p>
            <a:pPr lvl="1"/>
            <a:r>
              <a:rPr lang="en-GB" dirty="0"/>
              <a:t>Funding for low-income households</a:t>
            </a:r>
          </a:p>
          <a:p>
            <a:pPr lvl="1"/>
            <a:r>
              <a:rPr lang="en-GB" dirty="0"/>
              <a:t>Working with SMEs</a:t>
            </a:r>
          </a:p>
          <a:p>
            <a:pPr lvl="1"/>
            <a:r>
              <a:rPr lang="en-GB" dirty="0"/>
              <a:t>Parish and Town Councils </a:t>
            </a:r>
          </a:p>
          <a:p>
            <a:pPr lvl="1"/>
            <a:r>
              <a:rPr lang="en-GB" dirty="0"/>
              <a:t>Energy Champions </a:t>
            </a:r>
          </a:p>
          <a:p>
            <a:pPr lvl="1"/>
            <a:r>
              <a:rPr lang="en-GB" dirty="0"/>
              <a:t>Village Halls Energy Project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5940B-C975-FFB7-C51F-24460E061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6788"/>
            <a:ext cx="5409354" cy="22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7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483-DC8F-7FA3-6380-53E66888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Town and Parish Council Climate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DF715-A520-51D4-8307-AFD3635B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dirty="0"/>
              <a:t>8 of 33 Parish and Town Councils in Rother have made declarations</a:t>
            </a:r>
          </a:p>
          <a:p>
            <a:pPr lvl="1"/>
            <a:r>
              <a:rPr lang="en-GB" sz="2000" dirty="0"/>
              <a:t>Battle</a:t>
            </a:r>
          </a:p>
          <a:p>
            <a:pPr lvl="1"/>
            <a:r>
              <a:rPr lang="en-GB" sz="2000" dirty="0"/>
              <a:t>Bexhill </a:t>
            </a:r>
          </a:p>
          <a:p>
            <a:pPr lvl="1"/>
            <a:r>
              <a:rPr lang="en-GB" sz="2000" dirty="0" err="1"/>
              <a:t>Brightling</a:t>
            </a:r>
            <a:endParaRPr lang="en-GB" sz="2000" dirty="0"/>
          </a:p>
          <a:p>
            <a:pPr lvl="1"/>
            <a:r>
              <a:rPr lang="en-GB" sz="2000" dirty="0"/>
              <a:t>Crowhurst </a:t>
            </a:r>
          </a:p>
          <a:p>
            <a:pPr lvl="1"/>
            <a:r>
              <a:rPr lang="en-GB" sz="2000" dirty="0" err="1"/>
              <a:t>Ewhurst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Hurst Green </a:t>
            </a:r>
          </a:p>
          <a:p>
            <a:pPr lvl="1"/>
            <a:r>
              <a:rPr lang="en-GB" sz="2000" dirty="0" err="1"/>
              <a:t>Sedlescombe</a:t>
            </a:r>
            <a:endParaRPr lang="en-GB" sz="2000" dirty="0"/>
          </a:p>
          <a:p>
            <a:pPr lvl="1"/>
            <a:r>
              <a:rPr lang="en-GB" sz="2000" dirty="0" err="1"/>
              <a:t>Salehurst</a:t>
            </a:r>
            <a:r>
              <a:rPr lang="en-GB" sz="2000" dirty="0"/>
              <a:t> and Robertsbridge </a:t>
            </a:r>
          </a:p>
          <a:p>
            <a:pPr lvl="1"/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Establish a sub-committee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Carbon baselining/ reporting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Climate Action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Reducing emissions </a:t>
            </a:r>
          </a:p>
          <a:p>
            <a:pPr lvl="1"/>
            <a:endParaRPr lang="en-GB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89A821-D599-0C9D-8F2C-EA5CE624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307" y="2572214"/>
            <a:ext cx="5621518" cy="3161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7480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298c626-7875-44fb-a987-dddd4d7e7ad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C9BD59C755DB4D8C0EF84373615425" ma:contentTypeVersion="14" ma:contentTypeDescription="Create a new document." ma:contentTypeScope="" ma:versionID="ffb89677c5ffd1176da3e95af352d1d9">
  <xsd:schema xmlns:xsd="http://www.w3.org/2001/XMLSchema" xmlns:xs="http://www.w3.org/2001/XMLSchema" xmlns:p="http://schemas.microsoft.com/office/2006/metadata/properties" xmlns:ns3="9bf3e22d-dd1b-46b1-a9e2-f973d4565e2d" xmlns:ns4="d298c626-7875-44fb-a987-dddd4d7e7ad5" targetNamespace="http://schemas.microsoft.com/office/2006/metadata/properties" ma:root="true" ma:fieldsID="50f6e9fcdba5d1427dad50594e980043" ns3:_="" ns4:_="">
    <xsd:import namespace="9bf3e22d-dd1b-46b1-a9e2-f973d4565e2d"/>
    <xsd:import namespace="d298c626-7875-44fb-a987-dddd4d7e7ad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3e22d-dd1b-46b1-a9e2-f973d4565e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8c626-7875-44fb-a987-dddd4d7e7a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B9E0B7-8402-48E9-860D-6C8510DD3BE7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d298c626-7875-44fb-a987-dddd4d7e7ad5"/>
    <ds:schemaRef ds:uri="http://schemas.microsoft.com/office/infopath/2007/PartnerControls"/>
    <ds:schemaRef ds:uri="http://schemas.microsoft.com/office/2006/metadata/properties"/>
    <ds:schemaRef ds:uri="9bf3e22d-dd1b-46b1-a9e2-f973d4565e2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3760A56-FB0D-4882-B59A-5932D774E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f3e22d-dd1b-46b1-a9e2-f973d4565e2d"/>
    <ds:schemaRef ds:uri="d298c626-7875-44fb-a987-dddd4d7e7a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AAE80D-CFEB-4EB5-9B39-44C19069D0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330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Gill Sans Nova</vt:lpstr>
      <vt:lpstr>Office Theme</vt:lpstr>
      <vt:lpstr>Climate and Ecological Emergency</vt:lpstr>
      <vt:lpstr>Contents </vt:lpstr>
      <vt:lpstr>Rother District Emissions </vt:lpstr>
      <vt:lpstr>Rother District Emissions </vt:lpstr>
      <vt:lpstr>The Role of Local Authorities</vt:lpstr>
      <vt:lpstr>RDC Climate Emergency Declaration - 2019</vt:lpstr>
      <vt:lpstr>Climate Strategy</vt:lpstr>
      <vt:lpstr>   Buildings and Energy Efficiency</vt:lpstr>
      <vt:lpstr>Town and Parish Council Climate Action</vt:lpstr>
      <vt:lpstr>Brede’s Carbon Footprint - Consumption</vt:lpstr>
      <vt:lpstr>Brede’s Carbon Footprint - Territorial</vt:lpstr>
      <vt:lpstr>Town and Parish Council Climate Action</vt:lpstr>
      <vt:lpstr>RDC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Wharton</dc:creator>
  <cp:lastModifiedBy>Tracy Dixon</cp:lastModifiedBy>
  <cp:revision>18</cp:revision>
  <dcterms:created xsi:type="dcterms:W3CDTF">2023-06-16T11:28:44Z</dcterms:created>
  <dcterms:modified xsi:type="dcterms:W3CDTF">2023-09-26T16:18:25Z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0x01010074C9BD59C755DB4D8C0EF84373615425</vt:lpwstr>
  </property>
</Properties>
</file>